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79" r:id="rId4"/>
    <p:sldId id="258" r:id="rId5"/>
    <p:sldId id="259" r:id="rId6"/>
    <p:sldId id="260" r:id="rId7"/>
    <p:sldId id="261" r:id="rId8"/>
    <p:sldId id="262" r:id="rId9"/>
    <p:sldId id="269" r:id="rId10"/>
    <p:sldId id="282" r:id="rId11"/>
    <p:sldId id="264" r:id="rId12"/>
    <p:sldId id="265" r:id="rId13"/>
    <p:sldId id="270" r:id="rId14"/>
    <p:sldId id="266" r:id="rId15"/>
    <p:sldId id="271" r:id="rId16"/>
    <p:sldId id="267" r:id="rId17"/>
    <p:sldId id="274" r:id="rId18"/>
    <p:sldId id="268" r:id="rId19"/>
    <p:sldId id="272" r:id="rId20"/>
    <p:sldId id="273" r:id="rId21"/>
    <p:sldId id="277" r:id="rId22"/>
    <p:sldId id="278" r:id="rId23"/>
    <p:sldId id="280" r:id="rId24"/>
    <p:sldId id="281" r:id="rId25"/>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1" autoAdjust="0"/>
    <p:restoredTop sz="94660"/>
  </p:normalViewPr>
  <p:slideViewPr>
    <p:cSldViewPr snapToGrid="0">
      <p:cViewPr varScale="1">
        <p:scale>
          <a:sx n="109" d="100"/>
          <a:sy n="109" d="100"/>
        </p:scale>
        <p:origin x="38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FC8F83E-55DF-A30E-FBD4-5566991A723C}"/>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8FD0DE39-EFF0-3118-EE54-C2BA3E65E55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D78D0D07-9E41-D1C1-9DE7-6E8642DE0316}"/>
              </a:ext>
            </a:extLst>
          </p:cNvPr>
          <p:cNvSpPr>
            <a:spLocks noGrp="1"/>
          </p:cNvSpPr>
          <p:nvPr>
            <p:ph type="dt" sz="half" idx="10"/>
          </p:nvPr>
        </p:nvSpPr>
        <p:spPr/>
        <p:txBody>
          <a:bodyPr/>
          <a:lstStyle/>
          <a:p>
            <a:fld id="{A03C72BF-850B-424C-B870-39C2E6F41DC0}" type="datetimeFigureOut">
              <a:rPr lang="it-IT" smtClean="0"/>
              <a:t>18/04/2023</a:t>
            </a:fld>
            <a:endParaRPr lang="it-IT"/>
          </a:p>
        </p:txBody>
      </p:sp>
      <p:sp>
        <p:nvSpPr>
          <p:cNvPr id="5" name="Segnaposto piè di pagina 4">
            <a:extLst>
              <a:ext uri="{FF2B5EF4-FFF2-40B4-BE49-F238E27FC236}">
                <a16:creationId xmlns:a16="http://schemas.microsoft.com/office/drawing/2014/main" id="{711883F6-841F-ABE2-624F-2D48CCE2C044}"/>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C597C0FC-7C3D-CE0D-3804-A66677181B24}"/>
              </a:ext>
            </a:extLst>
          </p:cNvPr>
          <p:cNvSpPr>
            <a:spLocks noGrp="1"/>
          </p:cNvSpPr>
          <p:nvPr>
            <p:ph type="sldNum" sz="quarter" idx="12"/>
          </p:nvPr>
        </p:nvSpPr>
        <p:spPr/>
        <p:txBody>
          <a:bodyPr/>
          <a:lstStyle/>
          <a:p>
            <a:fld id="{C603F9BE-19F3-43DE-9E9A-81C01D6B1D6A}" type="slidenum">
              <a:rPr lang="it-IT" smtClean="0"/>
              <a:t>‹N›</a:t>
            </a:fld>
            <a:endParaRPr lang="it-IT"/>
          </a:p>
        </p:txBody>
      </p:sp>
    </p:spTree>
    <p:extLst>
      <p:ext uri="{BB962C8B-B14F-4D97-AF65-F5344CB8AC3E}">
        <p14:creationId xmlns:p14="http://schemas.microsoft.com/office/powerpoint/2010/main" val="30424812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833ECE1-3B8B-97FF-80F1-0286A8B4F262}"/>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BD6B8C5B-B7D3-EE2C-9E47-955CF3FE4DBA}"/>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0DBCCE84-F8D0-48F4-A06C-6D198C928B8E}"/>
              </a:ext>
            </a:extLst>
          </p:cNvPr>
          <p:cNvSpPr>
            <a:spLocks noGrp="1"/>
          </p:cNvSpPr>
          <p:nvPr>
            <p:ph type="dt" sz="half" idx="10"/>
          </p:nvPr>
        </p:nvSpPr>
        <p:spPr/>
        <p:txBody>
          <a:bodyPr/>
          <a:lstStyle/>
          <a:p>
            <a:fld id="{A03C72BF-850B-424C-B870-39C2E6F41DC0}" type="datetimeFigureOut">
              <a:rPr lang="it-IT" smtClean="0"/>
              <a:t>18/04/2023</a:t>
            </a:fld>
            <a:endParaRPr lang="it-IT"/>
          </a:p>
        </p:txBody>
      </p:sp>
      <p:sp>
        <p:nvSpPr>
          <p:cNvPr id="5" name="Segnaposto piè di pagina 4">
            <a:extLst>
              <a:ext uri="{FF2B5EF4-FFF2-40B4-BE49-F238E27FC236}">
                <a16:creationId xmlns:a16="http://schemas.microsoft.com/office/drawing/2014/main" id="{41DF9492-F584-580C-E5F2-2068231E5B58}"/>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C8BA0189-FF47-6150-81B6-23C38AAE18E6}"/>
              </a:ext>
            </a:extLst>
          </p:cNvPr>
          <p:cNvSpPr>
            <a:spLocks noGrp="1"/>
          </p:cNvSpPr>
          <p:nvPr>
            <p:ph type="sldNum" sz="quarter" idx="12"/>
          </p:nvPr>
        </p:nvSpPr>
        <p:spPr/>
        <p:txBody>
          <a:bodyPr/>
          <a:lstStyle/>
          <a:p>
            <a:fld id="{C603F9BE-19F3-43DE-9E9A-81C01D6B1D6A}" type="slidenum">
              <a:rPr lang="it-IT" smtClean="0"/>
              <a:t>‹N›</a:t>
            </a:fld>
            <a:endParaRPr lang="it-IT"/>
          </a:p>
        </p:txBody>
      </p:sp>
    </p:spTree>
    <p:extLst>
      <p:ext uri="{BB962C8B-B14F-4D97-AF65-F5344CB8AC3E}">
        <p14:creationId xmlns:p14="http://schemas.microsoft.com/office/powerpoint/2010/main" val="4819112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1A8B410D-793E-1A2C-2E3E-F12FF72A824F}"/>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FD6EE551-0540-C6FB-6EAD-F25D2F1E255D}"/>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406CF3DC-A302-CB08-8AD6-F81304AF965B}"/>
              </a:ext>
            </a:extLst>
          </p:cNvPr>
          <p:cNvSpPr>
            <a:spLocks noGrp="1"/>
          </p:cNvSpPr>
          <p:nvPr>
            <p:ph type="dt" sz="half" idx="10"/>
          </p:nvPr>
        </p:nvSpPr>
        <p:spPr/>
        <p:txBody>
          <a:bodyPr/>
          <a:lstStyle/>
          <a:p>
            <a:fld id="{A03C72BF-850B-424C-B870-39C2E6F41DC0}" type="datetimeFigureOut">
              <a:rPr lang="it-IT" smtClean="0"/>
              <a:t>18/04/2023</a:t>
            </a:fld>
            <a:endParaRPr lang="it-IT"/>
          </a:p>
        </p:txBody>
      </p:sp>
      <p:sp>
        <p:nvSpPr>
          <p:cNvPr id="5" name="Segnaposto piè di pagina 4">
            <a:extLst>
              <a:ext uri="{FF2B5EF4-FFF2-40B4-BE49-F238E27FC236}">
                <a16:creationId xmlns:a16="http://schemas.microsoft.com/office/drawing/2014/main" id="{9235FC0F-21FF-B92E-CA1E-6D4B710B7E26}"/>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517C4352-E799-292D-A6C4-E8B4E8136974}"/>
              </a:ext>
            </a:extLst>
          </p:cNvPr>
          <p:cNvSpPr>
            <a:spLocks noGrp="1"/>
          </p:cNvSpPr>
          <p:nvPr>
            <p:ph type="sldNum" sz="quarter" idx="12"/>
          </p:nvPr>
        </p:nvSpPr>
        <p:spPr/>
        <p:txBody>
          <a:bodyPr/>
          <a:lstStyle/>
          <a:p>
            <a:fld id="{C603F9BE-19F3-43DE-9E9A-81C01D6B1D6A}" type="slidenum">
              <a:rPr lang="it-IT" smtClean="0"/>
              <a:t>‹N›</a:t>
            </a:fld>
            <a:endParaRPr lang="it-IT"/>
          </a:p>
        </p:txBody>
      </p:sp>
    </p:spTree>
    <p:extLst>
      <p:ext uri="{BB962C8B-B14F-4D97-AF65-F5344CB8AC3E}">
        <p14:creationId xmlns:p14="http://schemas.microsoft.com/office/powerpoint/2010/main" val="28038288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99D01CF-FC27-1708-0AC2-49971EC7A6E2}"/>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56CF29E6-A93F-85BC-8547-391A5FFB23CA}"/>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B65AA0AF-8FDC-8E9C-9AC2-1BF012AF9A7D}"/>
              </a:ext>
            </a:extLst>
          </p:cNvPr>
          <p:cNvSpPr>
            <a:spLocks noGrp="1"/>
          </p:cNvSpPr>
          <p:nvPr>
            <p:ph type="dt" sz="half" idx="10"/>
          </p:nvPr>
        </p:nvSpPr>
        <p:spPr/>
        <p:txBody>
          <a:bodyPr/>
          <a:lstStyle/>
          <a:p>
            <a:fld id="{A03C72BF-850B-424C-B870-39C2E6F41DC0}" type="datetimeFigureOut">
              <a:rPr lang="it-IT" smtClean="0"/>
              <a:t>18/04/2023</a:t>
            </a:fld>
            <a:endParaRPr lang="it-IT"/>
          </a:p>
        </p:txBody>
      </p:sp>
      <p:sp>
        <p:nvSpPr>
          <p:cNvPr id="5" name="Segnaposto piè di pagina 4">
            <a:extLst>
              <a:ext uri="{FF2B5EF4-FFF2-40B4-BE49-F238E27FC236}">
                <a16:creationId xmlns:a16="http://schemas.microsoft.com/office/drawing/2014/main" id="{271B0D7A-B9EC-9DDC-67E1-99982A8549D7}"/>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BCBAA30D-E7D2-9D9A-E38D-27F4BFA4AC52}"/>
              </a:ext>
            </a:extLst>
          </p:cNvPr>
          <p:cNvSpPr>
            <a:spLocks noGrp="1"/>
          </p:cNvSpPr>
          <p:nvPr>
            <p:ph type="sldNum" sz="quarter" idx="12"/>
          </p:nvPr>
        </p:nvSpPr>
        <p:spPr/>
        <p:txBody>
          <a:bodyPr/>
          <a:lstStyle/>
          <a:p>
            <a:fld id="{C603F9BE-19F3-43DE-9E9A-81C01D6B1D6A}" type="slidenum">
              <a:rPr lang="it-IT" smtClean="0"/>
              <a:t>‹N›</a:t>
            </a:fld>
            <a:endParaRPr lang="it-IT"/>
          </a:p>
        </p:txBody>
      </p:sp>
    </p:spTree>
    <p:extLst>
      <p:ext uri="{BB962C8B-B14F-4D97-AF65-F5344CB8AC3E}">
        <p14:creationId xmlns:p14="http://schemas.microsoft.com/office/powerpoint/2010/main" val="17486329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ADD4DE2-B336-E096-62CA-386FEB638832}"/>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AFD7A766-3E5D-DFDC-2587-5DA15E31D26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6B4F6680-DF5B-90FD-73BF-958AE8A186D0}"/>
              </a:ext>
            </a:extLst>
          </p:cNvPr>
          <p:cNvSpPr>
            <a:spLocks noGrp="1"/>
          </p:cNvSpPr>
          <p:nvPr>
            <p:ph type="dt" sz="half" idx="10"/>
          </p:nvPr>
        </p:nvSpPr>
        <p:spPr/>
        <p:txBody>
          <a:bodyPr/>
          <a:lstStyle/>
          <a:p>
            <a:fld id="{A03C72BF-850B-424C-B870-39C2E6F41DC0}" type="datetimeFigureOut">
              <a:rPr lang="it-IT" smtClean="0"/>
              <a:t>18/04/2023</a:t>
            </a:fld>
            <a:endParaRPr lang="it-IT"/>
          </a:p>
        </p:txBody>
      </p:sp>
      <p:sp>
        <p:nvSpPr>
          <p:cNvPr id="5" name="Segnaposto piè di pagina 4">
            <a:extLst>
              <a:ext uri="{FF2B5EF4-FFF2-40B4-BE49-F238E27FC236}">
                <a16:creationId xmlns:a16="http://schemas.microsoft.com/office/drawing/2014/main" id="{6AF81CD0-AFD3-8A60-599B-3CF2737F042E}"/>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8E8474CD-ED05-BA58-AE6B-6C91A21B2721}"/>
              </a:ext>
            </a:extLst>
          </p:cNvPr>
          <p:cNvSpPr>
            <a:spLocks noGrp="1"/>
          </p:cNvSpPr>
          <p:nvPr>
            <p:ph type="sldNum" sz="quarter" idx="12"/>
          </p:nvPr>
        </p:nvSpPr>
        <p:spPr/>
        <p:txBody>
          <a:bodyPr/>
          <a:lstStyle/>
          <a:p>
            <a:fld id="{C603F9BE-19F3-43DE-9E9A-81C01D6B1D6A}" type="slidenum">
              <a:rPr lang="it-IT" smtClean="0"/>
              <a:t>‹N›</a:t>
            </a:fld>
            <a:endParaRPr lang="it-IT"/>
          </a:p>
        </p:txBody>
      </p:sp>
    </p:spTree>
    <p:extLst>
      <p:ext uri="{BB962C8B-B14F-4D97-AF65-F5344CB8AC3E}">
        <p14:creationId xmlns:p14="http://schemas.microsoft.com/office/powerpoint/2010/main" val="180097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CDFF8FD-B044-F8E7-B889-EB438300C234}"/>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4085C89B-A89B-7F6C-D0A5-FE847E8A24EC}"/>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128C1AF7-E9A5-B665-2186-F02BBDB62C20}"/>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738434C2-DF41-CBEA-4F7F-A301272D2C9F}"/>
              </a:ext>
            </a:extLst>
          </p:cNvPr>
          <p:cNvSpPr>
            <a:spLocks noGrp="1"/>
          </p:cNvSpPr>
          <p:nvPr>
            <p:ph type="dt" sz="half" idx="10"/>
          </p:nvPr>
        </p:nvSpPr>
        <p:spPr/>
        <p:txBody>
          <a:bodyPr/>
          <a:lstStyle/>
          <a:p>
            <a:fld id="{A03C72BF-850B-424C-B870-39C2E6F41DC0}" type="datetimeFigureOut">
              <a:rPr lang="it-IT" smtClean="0"/>
              <a:t>18/04/2023</a:t>
            </a:fld>
            <a:endParaRPr lang="it-IT"/>
          </a:p>
        </p:txBody>
      </p:sp>
      <p:sp>
        <p:nvSpPr>
          <p:cNvPr id="6" name="Segnaposto piè di pagina 5">
            <a:extLst>
              <a:ext uri="{FF2B5EF4-FFF2-40B4-BE49-F238E27FC236}">
                <a16:creationId xmlns:a16="http://schemas.microsoft.com/office/drawing/2014/main" id="{54752584-C309-0D56-56DC-281FCAE89A4A}"/>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F896EB02-B080-6068-0209-5701A17D61F2}"/>
              </a:ext>
            </a:extLst>
          </p:cNvPr>
          <p:cNvSpPr>
            <a:spLocks noGrp="1"/>
          </p:cNvSpPr>
          <p:nvPr>
            <p:ph type="sldNum" sz="quarter" idx="12"/>
          </p:nvPr>
        </p:nvSpPr>
        <p:spPr/>
        <p:txBody>
          <a:bodyPr/>
          <a:lstStyle/>
          <a:p>
            <a:fld id="{C603F9BE-19F3-43DE-9E9A-81C01D6B1D6A}" type="slidenum">
              <a:rPr lang="it-IT" smtClean="0"/>
              <a:t>‹N›</a:t>
            </a:fld>
            <a:endParaRPr lang="it-IT"/>
          </a:p>
        </p:txBody>
      </p:sp>
    </p:spTree>
    <p:extLst>
      <p:ext uri="{BB962C8B-B14F-4D97-AF65-F5344CB8AC3E}">
        <p14:creationId xmlns:p14="http://schemas.microsoft.com/office/powerpoint/2010/main" val="12117226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778D0ED-4DAC-8A4D-A229-0DD25970B1C2}"/>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2A6FD356-8116-2E46-DE41-979DB0CB6C5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5C625EA4-15B1-F76D-9559-26F8173A980B}"/>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F04F7921-F3BD-29F3-E110-77336CC3294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F615B854-3F92-81D2-9FFB-B2EA272AE0D5}"/>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161902D4-ABA5-7D33-6D94-CC76D26BF6D9}"/>
              </a:ext>
            </a:extLst>
          </p:cNvPr>
          <p:cNvSpPr>
            <a:spLocks noGrp="1"/>
          </p:cNvSpPr>
          <p:nvPr>
            <p:ph type="dt" sz="half" idx="10"/>
          </p:nvPr>
        </p:nvSpPr>
        <p:spPr/>
        <p:txBody>
          <a:bodyPr/>
          <a:lstStyle/>
          <a:p>
            <a:fld id="{A03C72BF-850B-424C-B870-39C2E6F41DC0}" type="datetimeFigureOut">
              <a:rPr lang="it-IT" smtClean="0"/>
              <a:t>18/04/2023</a:t>
            </a:fld>
            <a:endParaRPr lang="it-IT"/>
          </a:p>
        </p:txBody>
      </p:sp>
      <p:sp>
        <p:nvSpPr>
          <p:cNvPr id="8" name="Segnaposto piè di pagina 7">
            <a:extLst>
              <a:ext uri="{FF2B5EF4-FFF2-40B4-BE49-F238E27FC236}">
                <a16:creationId xmlns:a16="http://schemas.microsoft.com/office/drawing/2014/main" id="{277D3998-4D8B-8C19-528C-EE6318213639}"/>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0EEF8850-8003-567A-E34E-F5BD4051AAC2}"/>
              </a:ext>
            </a:extLst>
          </p:cNvPr>
          <p:cNvSpPr>
            <a:spLocks noGrp="1"/>
          </p:cNvSpPr>
          <p:nvPr>
            <p:ph type="sldNum" sz="quarter" idx="12"/>
          </p:nvPr>
        </p:nvSpPr>
        <p:spPr/>
        <p:txBody>
          <a:bodyPr/>
          <a:lstStyle/>
          <a:p>
            <a:fld id="{C603F9BE-19F3-43DE-9E9A-81C01D6B1D6A}" type="slidenum">
              <a:rPr lang="it-IT" smtClean="0"/>
              <a:t>‹N›</a:t>
            </a:fld>
            <a:endParaRPr lang="it-IT"/>
          </a:p>
        </p:txBody>
      </p:sp>
    </p:spTree>
    <p:extLst>
      <p:ext uri="{BB962C8B-B14F-4D97-AF65-F5344CB8AC3E}">
        <p14:creationId xmlns:p14="http://schemas.microsoft.com/office/powerpoint/2010/main" val="1826505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BAE9F37-171C-0D49-EF73-B0E7C4FF7E7C}"/>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50221D9A-A977-E2BC-B1FC-E0CD015B865F}"/>
              </a:ext>
            </a:extLst>
          </p:cNvPr>
          <p:cNvSpPr>
            <a:spLocks noGrp="1"/>
          </p:cNvSpPr>
          <p:nvPr>
            <p:ph type="dt" sz="half" idx="10"/>
          </p:nvPr>
        </p:nvSpPr>
        <p:spPr/>
        <p:txBody>
          <a:bodyPr/>
          <a:lstStyle/>
          <a:p>
            <a:fld id="{A03C72BF-850B-424C-B870-39C2E6F41DC0}" type="datetimeFigureOut">
              <a:rPr lang="it-IT" smtClean="0"/>
              <a:t>18/04/2023</a:t>
            </a:fld>
            <a:endParaRPr lang="it-IT"/>
          </a:p>
        </p:txBody>
      </p:sp>
      <p:sp>
        <p:nvSpPr>
          <p:cNvPr id="4" name="Segnaposto piè di pagina 3">
            <a:extLst>
              <a:ext uri="{FF2B5EF4-FFF2-40B4-BE49-F238E27FC236}">
                <a16:creationId xmlns:a16="http://schemas.microsoft.com/office/drawing/2014/main" id="{F00E7A8D-F6CC-CCD9-A76B-5FFD80F00006}"/>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4FAAC0CB-9E5C-901F-F27D-16441A0DF6F4}"/>
              </a:ext>
            </a:extLst>
          </p:cNvPr>
          <p:cNvSpPr>
            <a:spLocks noGrp="1"/>
          </p:cNvSpPr>
          <p:nvPr>
            <p:ph type="sldNum" sz="quarter" idx="12"/>
          </p:nvPr>
        </p:nvSpPr>
        <p:spPr/>
        <p:txBody>
          <a:bodyPr/>
          <a:lstStyle/>
          <a:p>
            <a:fld id="{C603F9BE-19F3-43DE-9E9A-81C01D6B1D6A}" type="slidenum">
              <a:rPr lang="it-IT" smtClean="0"/>
              <a:t>‹N›</a:t>
            </a:fld>
            <a:endParaRPr lang="it-IT"/>
          </a:p>
        </p:txBody>
      </p:sp>
    </p:spTree>
    <p:extLst>
      <p:ext uri="{BB962C8B-B14F-4D97-AF65-F5344CB8AC3E}">
        <p14:creationId xmlns:p14="http://schemas.microsoft.com/office/powerpoint/2010/main" val="1142279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5B3F9AAC-3BDF-005C-75EC-1E8C59677F08}"/>
              </a:ext>
            </a:extLst>
          </p:cNvPr>
          <p:cNvSpPr>
            <a:spLocks noGrp="1"/>
          </p:cNvSpPr>
          <p:nvPr>
            <p:ph type="dt" sz="half" idx="10"/>
          </p:nvPr>
        </p:nvSpPr>
        <p:spPr/>
        <p:txBody>
          <a:bodyPr/>
          <a:lstStyle/>
          <a:p>
            <a:fld id="{A03C72BF-850B-424C-B870-39C2E6F41DC0}" type="datetimeFigureOut">
              <a:rPr lang="it-IT" smtClean="0"/>
              <a:t>18/04/2023</a:t>
            </a:fld>
            <a:endParaRPr lang="it-IT"/>
          </a:p>
        </p:txBody>
      </p:sp>
      <p:sp>
        <p:nvSpPr>
          <p:cNvPr id="3" name="Segnaposto piè di pagina 2">
            <a:extLst>
              <a:ext uri="{FF2B5EF4-FFF2-40B4-BE49-F238E27FC236}">
                <a16:creationId xmlns:a16="http://schemas.microsoft.com/office/drawing/2014/main" id="{D7BEC856-1FB8-C345-F506-08C68F133D92}"/>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28FA3CE0-6790-6C03-7A74-8C8B83121966}"/>
              </a:ext>
            </a:extLst>
          </p:cNvPr>
          <p:cNvSpPr>
            <a:spLocks noGrp="1"/>
          </p:cNvSpPr>
          <p:nvPr>
            <p:ph type="sldNum" sz="quarter" idx="12"/>
          </p:nvPr>
        </p:nvSpPr>
        <p:spPr/>
        <p:txBody>
          <a:bodyPr/>
          <a:lstStyle/>
          <a:p>
            <a:fld id="{C603F9BE-19F3-43DE-9E9A-81C01D6B1D6A}" type="slidenum">
              <a:rPr lang="it-IT" smtClean="0"/>
              <a:t>‹N›</a:t>
            </a:fld>
            <a:endParaRPr lang="it-IT"/>
          </a:p>
        </p:txBody>
      </p:sp>
    </p:spTree>
    <p:extLst>
      <p:ext uri="{BB962C8B-B14F-4D97-AF65-F5344CB8AC3E}">
        <p14:creationId xmlns:p14="http://schemas.microsoft.com/office/powerpoint/2010/main" val="26821239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630DF9B-6F3F-FD43-C4EB-49AC13C0AED8}"/>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16C220EC-4FC7-1EBA-1761-6BD756D7918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C54EA391-A186-5C23-E2E7-0A6B74B4A00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85B971B8-0676-B038-E369-7834C456DD5D}"/>
              </a:ext>
            </a:extLst>
          </p:cNvPr>
          <p:cNvSpPr>
            <a:spLocks noGrp="1"/>
          </p:cNvSpPr>
          <p:nvPr>
            <p:ph type="dt" sz="half" idx="10"/>
          </p:nvPr>
        </p:nvSpPr>
        <p:spPr/>
        <p:txBody>
          <a:bodyPr/>
          <a:lstStyle/>
          <a:p>
            <a:fld id="{A03C72BF-850B-424C-B870-39C2E6F41DC0}" type="datetimeFigureOut">
              <a:rPr lang="it-IT" smtClean="0"/>
              <a:t>18/04/2023</a:t>
            </a:fld>
            <a:endParaRPr lang="it-IT"/>
          </a:p>
        </p:txBody>
      </p:sp>
      <p:sp>
        <p:nvSpPr>
          <p:cNvPr id="6" name="Segnaposto piè di pagina 5">
            <a:extLst>
              <a:ext uri="{FF2B5EF4-FFF2-40B4-BE49-F238E27FC236}">
                <a16:creationId xmlns:a16="http://schemas.microsoft.com/office/drawing/2014/main" id="{24DB7733-2472-F540-1032-6B69D518AFDE}"/>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E17F6814-730D-3CB9-6015-483916A8D790}"/>
              </a:ext>
            </a:extLst>
          </p:cNvPr>
          <p:cNvSpPr>
            <a:spLocks noGrp="1"/>
          </p:cNvSpPr>
          <p:nvPr>
            <p:ph type="sldNum" sz="quarter" idx="12"/>
          </p:nvPr>
        </p:nvSpPr>
        <p:spPr/>
        <p:txBody>
          <a:bodyPr/>
          <a:lstStyle/>
          <a:p>
            <a:fld id="{C603F9BE-19F3-43DE-9E9A-81C01D6B1D6A}" type="slidenum">
              <a:rPr lang="it-IT" smtClean="0"/>
              <a:t>‹N›</a:t>
            </a:fld>
            <a:endParaRPr lang="it-IT"/>
          </a:p>
        </p:txBody>
      </p:sp>
    </p:spTree>
    <p:extLst>
      <p:ext uri="{BB962C8B-B14F-4D97-AF65-F5344CB8AC3E}">
        <p14:creationId xmlns:p14="http://schemas.microsoft.com/office/powerpoint/2010/main" val="37595347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C605785-3AE7-EF79-8338-AED7739ADC6A}"/>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8D7D33F7-AEA4-39ED-A75C-BE273E6E7E9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7A529924-1B1C-B67B-DE45-839AC54E38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EC8E8A56-3838-7908-A23F-1D221A0A4C2F}"/>
              </a:ext>
            </a:extLst>
          </p:cNvPr>
          <p:cNvSpPr>
            <a:spLocks noGrp="1"/>
          </p:cNvSpPr>
          <p:nvPr>
            <p:ph type="dt" sz="half" idx="10"/>
          </p:nvPr>
        </p:nvSpPr>
        <p:spPr/>
        <p:txBody>
          <a:bodyPr/>
          <a:lstStyle/>
          <a:p>
            <a:fld id="{A03C72BF-850B-424C-B870-39C2E6F41DC0}" type="datetimeFigureOut">
              <a:rPr lang="it-IT" smtClean="0"/>
              <a:t>18/04/2023</a:t>
            </a:fld>
            <a:endParaRPr lang="it-IT"/>
          </a:p>
        </p:txBody>
      </p:sp>
      <p:sp>
        <p:nvSpPr>
          <p:cNvPr id="6" name="Segnaposto piè di pagina 5">
            <a:extLst>
              <a:ext uri="{FF2B5EF4-FFF2-40B4-BE49-F238E27FC236}">
                <a16:creationId xmlns:a16="http://schemas.microsoft.com/office/drawing/2014/main" id="{092BAAA7-FFF5-A79D-3397-4256FA31D09B}"/>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E2B9EA57-A546-2A0F-0364-AF49CFA940B8}"/>
              </a:ext>
            </a:extLst>
          </p:cNvPr>
          <p:cNvSpPr>
            <a:spLocks noGrp="1"/>
          </p:cNvSpPr>
          <p:nvPr>
            <p:ph type="sldNum" sz="quarter" idx="12"/>
          </p:nvPr>
        </p:nvSpPr>
        <p:spPr/>
        <p:txBody>
          <a:bodyPr/>
          <a:lstStyle/>
          <a:p>
            <a:fld id="{C603F9BE-19F3-43DE-9E9A-81C01D6B1D6A}" type="slidenum">
              <a:rPr lang="it-IT" smtClean="0"/>
              <a:t>‹N›</a:t>
            </a:fld>
            <a:endParaRPr lang="it-IT"/>
          </a:p>
        </p:txBody>
      </p:sp>
    </p:spTree>
    <p:extLst>
      <p:ext uri="{BB962C8B-B14F-4D97-AF65-F5344CB8AC3E}">
        <p14:creationId xmlns:p14="http://schemas.microsoft.com/office/powerpoint/2010/main" val="40120519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B0345903-5C92-60BA-E368-B75990A5090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8C84F4ED-C48A-2711-F43D-9C8B8FB8260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25DCBD75-9EBD-9743-F3AA-13F63158B19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3C72BF-850B-424C-B870-39C2E6F41DC0}" type="datetimeFigureOut">
              <a:rPr lang="it-IT" smtClean="0"/>
              <a:t>18/04/2023</a:t>
            </a:fld>
            <a:endParaRPr lang="it-IT"/>
          </a:p>
        </p:txBody>
      </p:sp>
      <p:sp>
        <p:nvSpPr>
          <p:cNvPr id="5" name="Segnaposto piè di pagina 4">
            <a:extLst>
              <a:ext uri="{FF2B5EF4-FFF2-40B4-BE49-F238E27FC236}">
                <a16:creationId xmlns:a16="http://schemas.microsoft.com/office/drawing/2014/main" id="{A3C79D9A-75F0-F582-BFBF-C86350787E3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a:extLst>
              <a:ext uri="{FF2B5EF4-FFF2-40B4-BE49-F238E27FC236}">
                <a16:creationId xmlns:a16="http://schemas.microsoft.com/office/drawing/2014/main" id="{DC18F7D6-CB30-15BD-3C3D-6C266505773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03F9BE-19F3-43DE-9E9A-81C01D6B1D6A}" type="slidenum">
              <a:rPr lang="it-IT" smtClean="0"/>
              <a:t>‹N›</a:t>
            </a:fld>
            <a:endParaRPr lang="it-IT"/>
          </a:p>
        </p:txBody>
      </p:sp>
    </p:spTree>
    <p:extLst>
      <p:ext uri="{BB962C8B-B14F-4D97-AF65-F5344CB8AC3E}">
        <p14:creationId xmlns:p14="http://schemas.microsoft.com/office/powerpoint/2010/main" val="25106980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1C0BA6D-FE6D-EE63-9405-FD2D7D56990F}"/>
              </a:ext>
            </a:extLst>
          </p:cNvPr>
          <p:cNvSpPr>
            <a:spLocks noGrp="1"/>
          </p:cNvSpPr>
          <p:nvPr>
            <p:ph type="ctrTitle"/>
          </p:nvPr>
        </p:nvSpPr>
        <p:spPr/>
        <p:txBody>
          <a:bodyPr>
            <a:normAutofit/>
          </a:bodyPr>
          <a:lstStyle/>
          <a:p>
            <a:r>
              <a:rPr lang="it-IT" sz="10200" b="1" dirty="0"/>
              <a:t>Holding</a:t>
            </a:r>
          </a:p>
        </p:txBody>
      </p:sp>
      <p:sp>
        <p:nvSpPr>
          <p:cNvPr id="3" name="Sottotitolo 2">
            <a:extLst>
              <a:ext uri="{FF2B5EF4-FFF2-40B4-BE49-F238E27FC236}">
                <a16:creationId xmlns:a16="http://schemas.microsoft.com/office/drawing/2014/main" id="{A5A56633-9927-6CE2-E13F-18CA21035E1A}"/>
              </a:ext>
            </a:extLst>
          </p:cNvPr>
          <p:cNvSpPr>
            <a:spLocks noGrp="1"/>
          </p:cNvSpPr>
          <p:nvPr>
            <p:ph type="subTitle" idx="1"/>
          </p:nvPr>
        </p:nvSpPr>
        <p:spPr/>
        <p:txBody>
          <a:bodyPr>
            <a:normAutofit/>
          </a:bodyPr>
          <a:lstStyle/>
          <a:p>
            <a:r>
              <a:rPr lang="it-IT" sz="4400" i="1" dirty="0"/>
              <a:t>Diversi modelli di Holding e scelta dalla forma giuridica</a:t>
            </a:r>
          </a:p>
          <a:p>
            <a:endParaRPr lang="it-IT" sz="4400" i="1" dirty="0"/>
          </a:p>
        </p:txBody>
      </p:sp>
    </p:spTree>
    <p:extLst>
      <p:ext uri="{BB962C8B-B14F-4D97-AF65-F5344CB8AC3E}">
        <p14:creationId xmlns:p14="http://schemas.microsoft.com/office/powerpoint/2010/main" val="30523021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56B3A99-C19C-FE5B-EB08-96716E3BA867}"/>
              </a:ext>
            </a:extLst>
          </p:cNvPr>
          <p:cNvSpPr>
            <a:spLocks noGrp="1"/>
          </p:cNvSpPr>
          <p:nvPr>
            <p:ph type="title"/>
          </p:nvPr>
        </p:nvSpPr>
        <p:spPr/>
        <p:txBody>
          <a:bodyPr/>
          <a:lstStyle/>
          <a:p>
            <a:r>
              <a:rPr lang="it-IT" dirty="0"/>
              <a:t>Tipologie di Holding</a:t>
            </a:r>
          </a:p>
        </p:txBody>
      </p:sp>
      <p:sp>
        <p:nvSpPr>
          <p:cNvPr id="3" name="Segnaposto contenuto 2">
            <a:extLst>
              <a:ext uri="{FF2B5EF4-FFF2-40B4-BE49-F238E27FC236}">
                <a16:creationId xmlns:a16="http://schemas.microsoft.com/office/drawing/2014/main" id="{E172A994-5530-433B-5325-8335D8C9E4F8}"/>
              </a:ext>
            </a:extLst>
          </p:cNvPr>
          <p:cNvSpPr>
            <a:spLocks noGrp="1"/>
          </p:cNvSpPr>
          <p:nvPr>
            <p:ph idx="1"/>
          </p:nvPr>
        </p:nvSpPr>
        <p:spPr/>
        <p:txBody>
          <a:bodyPr/>
          <a:lstStyle/>
          <a:p>
            <a:pPr>
              <a:buFont typeface="Wingdings" panose="05000000000000000000" pitchFamily="2" charset="2"/>
              <a:buChar char="v"/>
            </a:pPr>
            <a:r>
              <a:rPr lang="it-IT" b="1" dirty="0"/>
              <a:t>Holding di tipo personalistico</a:t>
            </a:r>
          </a:p>
          <a:p>
            <a:pPr marL="0" indent="0" algn="just">
              <a:lnSpc>
                <a:spcPct val="150000"/>
              </a:lnSpc>
              <a:buNone/>
            </a:pPr>
            <a:r>
              <a:rPr lang="it-IT" u="sng" dirty="0"/>
              <a:t>Tribunale di Milano 4 Febbraio 2016</a:t>
            </a:r>
          </a:p>
          <a:p>
            <a:pPr marL="0" indent="0" algn="just">
              <a:lnSpc>
                <a:spcPct val="150000"/>
              </a:lnSpc>
              <a:buNone/>
            </a:pPr>
            <a:r>
              <a:rPr lang="it-IT" dirty="0"/>
              <a:t>L’esercizio abusivo di direzione e coordinamento di un gruppo societario non è sufficiente per dichiarare il fallimento dell’Holder, ma esclusivamente quale forma di responsabilità ex art. 2497 comma 1 c.c. </a:t>
            </a:r>
          </a:p>
        </p:txBody>
      </p:sp>
    </p:spTree>
    <p:extLst>
      <p:ext uri="{BB962C8B-B14F-4D97-AF65-F5344CB8AC3E}">
        <p14:creationId xmlns:p14="http://schemas.microsoft.com/office/powerpoint/2010/main" val="4056044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0FA2D94-5B75-8EC3-870F-9B67BD3D8FF0}"/>
              </a:ext>
            </a:extLst>
          </p:cNvPr>
          <p:cNvSpPr>
            <a:spLocks noGrp="1"/>
          </p:cNvSpPr>
          <p:nvPr>
            <p:ph type="title"/>
          </p:nvPr>
        </p:nvSpPr>
        <p:spPr/>
        <p:txBody>
          <a:bodyPr/>
          <a:lstStyle/>
          <a:p>
            <a:r>
              <a:rPr lang="it-IT" dirty="0"/>
              <a:t>La Forma Giuridica della società posta al vertice del gruppo</a:t>
            </a:r>
          </a:p>
        </p:txBody>
      </p:sp>
      <p:sp>
        <p:nvSpPr>
          <p:cNvPr id="3" name="Segnaposto contenuto 2">
            <a:extLst>
              <a:ext uri="{FF2B5EF4-FFF2-40B4-BE49-F238E27FC236}">
                <a16:creationId xmlns:a16="http://schemas.microsoft.com/office/drawing/2014/main" id="{DFABB91F-3FC6-3432-0D55-388BCB0CA0F3}"/>
              </a:ext>
            </a:extLst>
          </p:cNvPr>
          <p:cNvSpPr>
            <a:spLocks noGrp="1"/>
          </p:cNvSpPr>
          <p:nvPr>
            <p:ph idx="1"/>
          </p:nvPr>
        </p:nvSpPr>
        <p:spPr/>
        <p:txBody>
          <a:bodyPr/>
          <a:lstStyle/>
          <a:p>
            <a:endParaRPr lang="it-IT" dirty="0"/>
          </a:p>
          <a:p>
            <a:r>
              <a:rPr lang="it-IT" dirty="0"/>
              <a:t>- Spa</a:t>
            </a:r>
          </a:p>
          <a:p>
            <a:r>
              <a:rPr lang="it-IT" dirty="0"/>
              <a:t>- Srl</a:t>
            </a:r>
          </a:p>
          <a:p>
            <a:r>
              <a:rPr lang="it-IT" dirty="0"/>
              <a:t>- Sapa</a:t>
            </a:r>
          </a:p>
          <a:p>
            <a:r>
              <a:rPr lang="it-IT" dirty="0"/>
              <a:t>- Fondazione</a:t>
            </a:r>
          </a:p>
          <a:p>
            <a:r>
              <a:rPr lang="it-IT" dirty="0"/>
              <a:t>- Società Semplice</a:t>
            </a:r>
          </a:p>
          <a:p>
            <a:r>
              <a:rPr lang="it-IT" dirty="0"/>
              <a:t>- Persona fisica</a:t>
            </a:r>
          </a:p>
        </p:txBody>
      </p:sp>
    </p:spTree>
    <p:extLst>
      <p:ext uri="{BB962C8B-B14F-4D97-AF65-F5344CB8AC3E}">
        <p14:creationId xmlns:p14="http://schemas.microsoft.com/office/powerpoint/2010/main" val="29977969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A148DA4-7FE3-2C06-E5E5-B13404437BF6}"/>
              </a:ext>
            </a:extLst>
          </p:cNvPr>
          <p:cNvSpPr>
            <a:spLocks noGrp="1"/>
          </p:cNvSpPr>
          <p:nvPr>
            <p:ph type="title"/>
          </p:nvPr>
        </p:nvSpPr>
        <p:spPr/>
        <p:txBody>
          <a:bodyPr/>
          <a:lstStyle/>
          <a:p>
            <a:r>
              <a:rPr lang="it-IT" dirty="0"/>
              <a:t>La Forma Giuridica della società posta al vertice del gruppo</a:t>
            </a:r>
          </a:p>
        </p:txBody>
      </p:sp>
      <p:sp>
        <p:nvSpPr>
          <p:cNvPr id="3" name="Segnaposto contenuto 2">
            <a:extLst>
              <a:ext uri="{FF2B5EF4-FFF2-40B4-BE49-F238E27FC236}">
                <a16:creationId xmlns:a16="http://schemas.microsoft.com/office/drawing/2014/main" id="{EDC200E1-FCEB-4A2F-C5F3-EFA5F616F3C3}"/>
              </a:ext>
            </a:extLst>
          </p:cNvPr>
          <p:cNvSpPr>
            <a:spLocks noGrp="1"/>
          </p:cNvSpPr>
          <p:nvPr>
            <p:ph idx="1"/>
          </p:nvPr>
        </p:nvSpPr>
        <p:spPr/>
        <p:txBody>
          <a:bodyPr>
            <a:normAutofit/>
          </a:bodyPr>
          <a:lstStyle/>
          <a:p>
            <a:pPr marL="0" indent="0">
              <a:buNone/>
            </a:pPr>
            <a:r>
              <a:rPr lang="it-IT" u="sng" dirty="0"/>
              <a:t>Spa Holding</a:t>
            </a:r>
          </a:p>
          <a:p>
            <a:pPr marL="0" indent="0" algn="just">
              <a:lnSpc>
                <a:spcPct val="150000"/>
              </a:lnSpc>
              <a:buNone/>
            </a:pPr>
            <a:r>
              <a:rPr lang="it-IT" dirty="0"/>
              <a:t>Forma societaria solitamente indirizzata all’investimento, tale forma societaria consente alla holding di assumere dimensioni ed organizzazione tali da poter accedere al mercato dei capitali ed attrarre investitori anche stranieri.</a:t>
            </a:r>
          </a:p>
          <a:p>
            <a:pPr marL="0" indent="0" algn="just">
              <a:lnSpc>
                <a:spcPct val="150000"/>
              </a:lnSpc>
              <a:buNone/>
            </a:pPr>
            <a:r>
              <a:rPr lang="it-IT" dirty="0"/>
              <a:t>Prevale l’interesse finanziario e non imprenditoriale dei soci.</a:t>
            </a:r>
          </a:p>
          <a:p>
            <a:pPr marL="0" indent="0" algn="r">
              <a:buNone/>
            </a:pPr>
            <a:r>
              <a:rPr lang="it-IT" sz="1800" dirty="0"/>
              <a:t>continua</a:t>
            </a:r>
          </a:p>
        </p:txBody>
      </p:sp>
    </p:spTree>
    <p:extLst>
      <p:ext uri="{BB962C8B-B14F-4D97-AF65-F5344CB8AC3E}">
        <p14:creationId xmlns:p14="http://schemas.microsoft.com/office/powerpoint/2010/main" val="25963963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DBB461F-6C01-D257-5229-05355E8F3C34}"/>
              </a:ext>
            </a:extLst>
          </p:cNvPr>
          <p:cNvSpPr>
            <a:spLocks noGrp="1"/>
          </p:cNvSpPr>
          <p:nvPr>
            <p:ph type="title"/>
          </p:nvPr>
        </p:nvSpPr>
        <p:spPr/>
        <p:txBody>
          <a:bodyPr/>
          <a:lstStyle/>
          <a:p>
            <a:r>
              <a:rPr lang="it-IT" dirty="0"/>
              <a:t>La Forma Giuridica della società posta al vertice del gruppo</a:t>
            </a:r>
          </a:p>
        </p:txBody>
      </p:sp>
      <p:sp>
        <p:nvSpPr>
          <p:cNvPr id="3" name="Segnaposto contenuto 2">
            <a:extLst>
              <a:ext uri="{FF2B5EF4-FFF2-40B4-BE49-F238E27FC236}">
                <a16:creationId xmlns:a16="http://schemas.microsoft.com/office/drawing/2014/main" id="{215AA803-3EAE-2BA7-F8F1-2F7DD9A1F738}"/>
              </a:ext>
            </a:extLst>
          </p:cNvPr>
          <p:cNvSpPr>
            <a:spLocks noGrp="1"/>
          </p:cNvSpPr>
          <p:nvPr>
            <p:ph idx="1"/>
          </p:nvPr>
        </p:nvSpPr>
        <p:spPr/>
        <p:txBody>
          <a:bodyPr>
            <a:normAutofit fontScale="92500" lnSpcReduction="20000"/>
          </a:bodyPr>
          <a:lstStyle/>
          <a:p>
            <a:pPr marL="0" indent="0">
              <a:buNone/>
            </a:pPr>
            <a:r>
              <a:rPr lang="it-IT" u="sng" dirty="0"/>
              <a:t>Spa Holding</a:t>
            </a:r>
          </a:p>
          <a:p>
            <a:pPr marL="0" indent="0" algn="just">
              <a:lnSpc>
                <a:spcPct val="150000"/>
              </a:lnSpc>
              <a:buNone/>
            </a:pPr>
            <a:r>
              <a:rPr lang="it-IT" dirty="0"/>
              <a:t>Particolare interesse rivestono nelle </a:t>
            </a:r>
            <a:r>
              <a:rPr lang="it-IT" dirty="0" err="1"/>
              <a:t>SpA</a:t>
            </a:r>
            <a:r>
              <a:rPr lang="it-IT" dirty="0"/>
              <a:t> l’emissione di azioni a voto plurimo ovvero scaglionato.</a:t>
            </a:r>
          </a:p>
          <a:p>
            <a:pPr marL="0" indent="0" algn="just">
              <a:lnSpc>
                <a:spcPct val="150000"/>
              </a:lnSpc>
              <a:buNone/>
            </a:pPr>
            <a:r>
              <a:rPr lang="it-IT" dirty="0"/>
              <a:t>In ragione di quanto sopra espresso risulta evidente come il meccanismo del voto plurimo soddisfa le esigenze di </a:t>
            </a:r>
            <a:r>
              <a:rPr lang="it-IT" i="1" dirty="0"/>
              <a:t>assets </a:t>
            </a:r>
            <a:r>
              <a:rPr lang="it-IT" i="1" dirty="0" err="1"/>
              <a:t>protection</a:t>
            </a:r>
            <a:r>
              <a:rPr lang="it-IT" i="1" dirty="0"/>
              <a:t>, </a:t>
            </a:r>
            <a:r>
              <a:rPr lang="it-IT" dirty="0"/>
              <a:t>così come il voto scaglionato potrebbe risultare di evidente utilità per scoraggiare scalate da parte di singoli soci o terzi anche in presenza di clausole di prelazione e gradimento.</a:t>
            </a:r>
          </a:p>
        </p:txBody>
      </p:sp>
    </p:spTree>
    <p:extLst>
      <p:ext uri="{BB962C8B-B14F-4D97-AF65-F5344CB8AC3E}">
        <p14:creationId xmlns:p14="http://schemas.microsoft.com/office/powerpoint/2010/main" val="7982766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98D8CBA-CDC9-C6C2-4A07-99B93DA1A665}"/>
              </a:ext>
            </a:extLst>
          </p:cNvPr>
          <p:cNvSpPr>
            <a:spLocks noGrp="1"/>
          </p:cNvSpPr>
          <p:nvPr>
            <p:ph type="title"/>
          </p:nvPr>
        </p:nvSpPr>
        <p:spPr/>
        <p:txBody>
          <a:bodyPr/>
          <a:lstStyle/>
          <a:p>
            <a:r>
              <a:rPr lang="it-IT" dirty="0"/>
              <a:t>La Forma Giuridica della società posta al vertice del gruppo</a:t>
            </a:r>
          </a:p>
        </p:txBody>
      </p:sp>
      <p:sp>
        <p:nvSpPr>
          <p:cNvPr id="3" name="Segnaposto contenuto 2">
            <a:extLst>
              <a:ext uri="{FF2B5EF4-FFF2-40B4-BE49-F238E27FC236}">
                <a16:creationId xmlns:a16="http://schemas.microsoft.com/office/drawing/2014/main" id="{E095FACA-7BFD-D2A4-91AD-940AB5A7FC15}"/>
              </a:ext>
            </a:extLst>
          </p:cNvPr>
          <p:cNvSpPr>
            <a:spLocks noGrp="1"/>
          </p:cNvSpPr>
          <p:nvPr>
            <p:ph idx="1"/>
          </p:nvPr>
        </p:nvSpPr>
        <p:spPr/>
        <p:txBody>
          <a:bodyPr>
            <a:normAutofit/>
          </a:bodyPr>
          <a:lstStyle/>
          <a:p>
            <a:pPr marL="0" indent="0">
              <a:buNone/>
            </a:pPr>
            <a:r>
              <a:rPr lang="it-IT" u="sng" dirty="0"/>
              <a:t>Srl Holding</a:t>
            </a:r>
          </a:p>
          <a:p>
            <a:pPr marL="0" indent="0" algn="just">
              <a:lnSpc>
                <a:spcPct val="150000"/>
              </a:lnSpc>
              <a:buNone/>
            </a:pPr>
            <a:r>
              <a:rPr lang="it-IT" dirty="0"/>
              <a:t>Rappresentano la forma societaria più diffusa di holding, oltre a garantire la limitazione alla responsabilità tipica delle società di capitali consente una gestione più snella nella gestione rispetto alle Spa con minori costi di gestione societari e minori vincoli amministrativi.</a:t>
            </a:r>
          </a:p>
          <a:p>
            <a:pPr marL="0" indent="0" algn="just">
              <a:buNone/>
            </a:pPr>
            <a:endParaRPr lang="it-IT" dirty="0"/>
          </a:p>
          <a:p>
            <a:pPr marL="0" indent="0" algn="r">
              <a:buNone/>
            </a:pPr>
            <a:r>
              <a:rPr lang="it-IT" sz="1800" dirty="0"/>
              <a:t>continua</a:t>
            </a:r>
          </a:p>
        </p:txBody>
      </p:sp>
    </p:spTree>
    <p:extLst>
      <p:ext uri="{BB962C8B-B14F-4D97-AF65-F5344CB8AC3E}">
        <p14:creationId xmlns:p14="http://schemas.microsoft.com/office/powerpoint/2010/main" val="36278921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E027266-E16E-E11D-167A-EB48B31D4DA6}"/>
              </a:ext>
            </a:extLst>
          </p:cNvPr>
          <p:cNvSpPr>
            <a:spLocks noGrp="1"/>
          </p:cNvSpPr>
          <p:nvPr>
            <p:ph type="title"/>
          </p:nvPr>
        </p:nvSpPr>
        <p:spPr/>
        <p:txBody>
          <a:bodyPr/>
          <a:lstStyle/>
          <a:p>
            <a:r>
              <a:rPr lang="it-IT" dirty="0"/>
              <a:t>La Forma Giuridica della società posta al vertice del gruppo</a:t>
            </a:r>
          </a:p>
        </p:txBody>
      </p:sp>
      <p:sp>
        <p:nvSpPr>
          <p:cNvPr id="3" name="Segnaposto contenuto 2">
            <a:extLst>
              <a:ext uri="{FF2B5EF4-FFF2-40B4-BE49-F238E27FC236}">
                <a16:creationId xmlns:a16="http://schemas.microsoft.com/office/drawing/2014/main" id="{DB09A86A-91A9-0287-1F42-C948F9494DE4}"/>
              </a:ext>
            </a:extLst>
          </p:cNvPr>
          <p:cNvSpPr>
            <a:spLocks noGrp="1"/>
          </p:cNvSpPr>
          <p:nvPr>
            <p:ph idx="1"/>
          </p:nvPr>
        </p:nvSpPr>
        <p:spPr/>
        <p:txBody>
          <a:bodyPr>
            <a:normAutofit fontScale="92500"/>
          </a:bodyPr>
          <a:lstStyle/>
          <a:p>
            <a:pPr marL="0" indent="0">
              <a:buNone/>
            </a:pPr>
            <a:r>
              <a:rPr lang="it-IT" u="sng" dirty="0"/>
              <a:t>Srl Holding</a:t>
            </a:r>
          </a:p>
          <a:p>
            <a:pPr marL="0" indent="0" algn="just">
              <a:lnSpc>
                <a:spcPct val="150000"/>
              </a:lnSpc>
              <a:buNone/>
            </a:pPr>
            <a:r>
              <a:rPr lang="it-IT" dirty="0"/>
              <a:t>La forma giuridica della Srl consente di impostare una personalizzazione della società tipicamente consentito nelle Srl a differenza delle Spa con la previsione di diritti particolari a soci o categorie di soci:</a:t>
            </a:r>
          </a:p>
          <a:p>
            <a:pPr algn="just">
              <a:lnSpc>
                <a:spcPct val="150000"/>
              </a:lnSpc>
              <a:buFont typeface="Wingdings" panose="05000000000000000000" pitchFamily="2" charset="2"/>
              <a:buChar char="Ø"/>
            </a:pPr>
            <a:r>
              <a:rPr lang="it-IT" dirty="0"/>
              <a:t>una diversa partecipazione agli utili rispetto alla quote possedute;</a:t>
            </a:r>
          </a:p>
          <a:p>
            <a:pPr algn="just">
              <a:lnSpc>
                <a:spcPct val="150000"/>
              </a:lnSpc>
              <a:buFont typeface="Wingdings" panose="05000000000000000000" pitchFamily="2" charset="2"/>
              <a:buChar char="Ø"/>
            </a:pPr>
            <a:r>
              <a:rPr lang="it-IT" dirty="0"/>
              <a:t>particolari diritti riguardati l’amministrazione e la governance societaria;</a:t>
            </a:r>
          </a:p>
          <a:p>
            <a:pPr marL="0" indent="0" algn="just">
              <a:buNone/>
            </a:pPr>
            <a:endParaRPr lang="it-IT" dirty="0"/>
          </a:p>
        </p:txBody>
      </p:sp>
    </p:spTree>
    <p:extLst>
      <p:ext uri="{BB962C8B-B14F-4D97-AF65-F5344CB8AC3E}">
        <p14:creationId xmlns:p14="http://schemas.microsoft.com/office/powerpoint/2010/main" val="14150580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E1CA7C7-AF93-1434-138A-A220058CAFD4}"/>
              </a:ext>
            </a:extLst>
          </p:cNvPr>
          <p:cNvSpPr>
            <a:spLocks noGrp="1"/>
          </p:cNvSpPr>
          <p:nvPr>
            <p:ph type="title"/>
          </p:nvPr>
        </p:nvSpPr>
        <p:spPr/>
        <p:txBody>
          <a:bodyPr/>
          <a:lstStyle/>
          <a:p>
            <a:r>
              <a:rPr lang="it-IT" dirty="0"/>
              <a:t>La Forma Giuridica della società posta al vertice del gruppo</a:t>
            </a:r>
          </a:p>
        </p:txBody>
      </p:sp>
      <p:sp>
        <p:nvSpPr>
          <p:cNvPr id="3" name="Segnaposto contenuto 2">
            <a:extLst>
              <a:ext uri="{FF2B5EF4-FFF2-40B4-BE49-F238E27FC236}">
                <a16:creationId xmlns:a16="http://schemas.microsoft.com/office/drawing/2014/main" id="{70E7033F-1C3C-9A77-5307-C942F9A6A3C1}"/>
              </a:ext>
            </a:extLst>
          </p:cNvPr>
          <p:cNvSpPr>
            <a:spLocks noGrp="1"/>
          </p:cNvSpPr>
          <p:nvPr>
            <p:ph idx="1"/>
          </p:nvPr>
        </p:nvSpPr>
        <p:spPr/>
        <p:txBody>
          <a:bodyPr>
            <a:normAutofit fontScale="92500" lnSpcReduction="20000"/>
          </a:bodyPr>
          <a:lstStyle/>
          <a:p>
            <a:pPr marL="0" indent="0">
              <a:buNone/>
            </a:pPr>
            <a:r>
              <a:rPr lang="it-IT" u="sng" dirty="0"/>
              <a:t>Sapa holding</a:t>
            </a:r>
          </a:p>
          <a:p>
            <a:pPr marL="0" indent="0" algn="just">
              <a:lnSpc>
                <a:spcPct val="150000"/>
              </a:lnSpc>
              <a:buNone/>
            </a:pPr>
            <a:r>
              <a:rPr lang="it-IT" dirty="0"/>
              <a:t>Modello societario utilizzato in casi iconici di storiche holding di famiglia di importanti  famiglie industriali italiane (su tutte la Giovanni Agnelli &amp; c. Sapa) per la sua caratteristica di cassaforte di famiglia che consente di coniugare le possibilità offerte dal sistema azionario con quelle tipicamente previste dalla società personali. Il particolare il regime di responsabilità ed il necessario coinvolgimento proattivo consente di coniugare «</a:t>
            </a:r>
            <a:r>
              <a:rPr lang="it-IT" i="1" dirty="0"/>
              <a:t>l’</a:t>
            </a:r>
            <a:r>
              <a:rPr lang="it-IT" i="1" dirty="0" err="1"/>
              <a:t>affectio</a:t>
            </a:r>
            <a:r>
              <a:rPr lang="it-IT" i="1" dirty="0"/>
              <a:t> </a:t>
            </a:r>
            <a:r>
              <a:rPr lang="it-IT" i="1" dirty="0" err="1"/>
              <a:t>societatis</a:t>
            </a:r>
            <a:r>
              <a:rPr lang="it-IT" i="1" dirty="0"/>
              <a:t> all’</a:t>
            </a:r>
            <a:r>
              <a:rPr lang="it-IT" i="1" dirty="0" err="1"/>
              <a:t>affectio</a:t>
            </a:r>
            <a:r>
              <a:rPr lang="it-IT" i="1" dirty="0"/>
              <a:t> </a:t>
            </a:r>
            <a:r>
              <a:rPr lang="it-IT" i="1" dirty="0" err="1"/>
              <a:t>familiae</a:t>
            </a:r>
            <a:r>
              <a:rPr lang="it-IT" i="1" dirty="0"/>
              <a:t>» </a:t>
            </a:r>
            <a:r>
              <a:rPr lang="it-IT" sz="2000" dirty="0"/>
              <a:t>op. cit. Cristina </a:t>
            </a:r>
            <a:r>
              <a:rPr lang="it-IT" sz="2000" dirty="0" err="1"/>
              <a:t>Bauco</a:t>
            </a:r>
            <a:r>
              <a:rPr lang="it-IT" sz="2000" dirty="0"/>
              <a:t> in dottrina </a:t>
            </a:r>
            <a:r>
              <a:rPr lang="it-IT" sz="2000" dirty="0" err="1"/>
              <a:t>Eutekne</a:t>
            </a:r>
            <a:endParaRPr lang="it-IT" dirty="0"/>
          </a:p>
        </p:txBody>
      </p:sp>
    </p:spTree>
    <p:extLst>
      <p:ext uri="{BB962C8B-B14F-4D97-AF65-F5344CB8AC3E}">
        <p14:creationId xmlns:p14="http://schemas.microsoft.com/office/powerpoint/2010/main" val="20576373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75865D2-7DA2-CDE6-9339-94E47A2CA14E}"/>
              </a:ext>
            </a:extLst>
          </p:cNvPr>
          <p:cNvSpPr>
            <a:spLocks noGrp="1"/>
          </p:cNvSpPr>
          <p:nvPr>
            <p:ph type="title"/>
          </p:nvPr>
        </p:nvSpPr>
        <p:spPr/>
        <p:txBody>
          <a:bodyPr/>
          <a:lstStyle/>
          <a:p>
            <a:r>
              <a:rPr lang="it-IT" dirty="0"/>
              <a:t>La Forma Giuridica della società posta al vertice del gruppo</a:t>
            </a:r>
          </a:p>
        </p:txBody>
      </p:sp>
      <p:sp>
        <p:nvSpPr>
          <p:cNvPr id="3" name="Segnaposto contenuto 2">
            <a:extLst>
              <a:ext uri="{FF2B5EF4-FFF2-40B4-BE49-F238E27FC236}">
                <a16:creationId xmlns:a16="http://schemas.microsoft.com/office/drawing/2014/main" id="{9A43A532-EEC7-F31F-3E31-D469FC162D4C}"/>
              </a:ext>
            </a:extLst>
          </p:cNvPr>
          <p:cNvSpPr>
            <a:spLocks noGrp="1"/>
          </p:cNvSpPr>
          <p:nvPr>
            <p:ph idx="1"/>
          </p:nvPr>
        </p:nvSpPr>
        <p:spPr/>
        <p:txBody>
          <a:bodyPr>
            <a:normAutofit lnSpcReduction="10000"/>
          </a:bodyPr>
          <a:lstStyle/>
          <a:p>
            <a:r>
              <a:rPr lang="it-IT" dirty="0"/>
              <a:t>- </a:t>
            </a:r>
            <a:r>
              <a:rPr lang="it-IT" u="sng" dirty="0"/>
              <a:t>La Fondazione Holding</a:t>
            </a:r>
          </a:p>
          <a:p>
            <a:pPr marL="0" indent="0" algn="just">
              <a:lnSpc>
                <a:spcPct val="150000"/>
              </a:lnSpc>
              <a:buNone/>
            </a:pPr>
            <a:r>
              <a:rPr lang="it-IT" dirty="0"/>
              <a:t>Meccanismo tipicamente utilizzato in passato, in relazione ad una normativa speciale, dalle Fondazioni Bancarie, la fondazione come una forma giuridica per la Holding viene utilizzata quando le finalità della holding sono prettamente extra economiche. Ciò stante la fondazione che opera come holding non gode di particolari agevolazioni fiscali (si veda interpello A.E. n.187/2019).</a:t>
            </a:r>
          </a:p>
        </p:txBody>
      </p:sp>
    </p:spTree>
    <p:extLst>
      <p:ext uri="{BB962C8B-B14F-4D97-AF65-F5344CB8AC3E}">
        <p14:creationId xmlns:p14="http://schemas.microsoft.com/office/powerpoint/2010/main" val="13206880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4CF204E-74CD-05DB-4A5C-B44B29C41024}"/>
              </a:ext>
            </a:extLst>
          </p:cNvPr>
          <p:cNvSpPr>
            <a:spLocks noGrp="1"/>
          </p:cNvSpPr>
          <p:nvPr>
            <p:ph type="title"/>
          </p:nvPr>
        </p:nvSpPr>
        <p:spPr/>
        <p:txBody>
          <a:bodyPr/>
          <a:lstStyle/>
          <a:p>
            <a:r>
              <a:rPr lang="it-IT" dirty="0"/>
              <a:t>La Forma Giuridica della società posta al vertice del gruppo</a:t>
            </a:r>
          </a:p>
        </p:txBody>
      </p:sp>
      <p:sp>
        <p:nvSpPr>
          <p:cNvPr id="3" name="Segnaposto contenuto 2">
            <a:extLst>
              <a:ext uri="{FF2B5EF4-FFF2-40B4-BE49-F238E27FC236}">
                <a16:creationId xmlns:a16="http://schemas.microsoft.com/office/drawing/2014/main" id="{B7592B7B-708C-18AC-2BAC-E95CD48B277F}"/>
              </a:ext>
            </a:extLst>
          </p:cNvPr>
          <p:cNvSpPr>
            <a:spLocks noGrp="1"/>
          </p:cNvSpPr>
          <p:nvPr>
            <p:ph idx="1"/>
          </p:nvPr>
        </p:nvSpPr>
        <p:spPr/>
        <p:txBody>
          <a:bodyPr/>
          <a:lstStyle/>
          <a:p>
            <a:r>
              <a:rPr lang="it-IT" u="sng" dirty="0"/>
              <a:t>La Società Semplice come Holding</a:t>
            </a:r>
          </a:p>
          <a:p>
            <a:pPr marL="0" indent="0">
              <a:buNone/>
            </a:pPr>
            <a:endParaRPr lang="it-IT" dirty="0"/>
          </a:p>
          <a:p>
            <a:pPr marL="0" indent="0">
              <a:buNone/>
            </a:pPr>
            <a:r>
              <a:rPr lang="it-IT" sz="4800" dirty="0"/>
              <a:t>Ma una Società Semplice può svolgere il ruolo di Holding?</a:t>
            </a:r>
          </a:p>
          <a:p>
            <a:pPr marL="0" indent="0">
              <a:buNone/>
            </a:pPr>
            <a:endParaRPr lang="it-IT" dirty="0"/>
          </a:p>
          <a:p>
            <a:pPr marL="0" indent="0">
              <a:buNone/>
            </a:pPr>
            <a:endParaRPr lang="it-IT" dirty="0"/>
          </a:p>
          <a:p>
            <a:pPr marL="0" indent="0">
              <a:buNone/>
            </a:pPr>
            <a:endParaRPr lang="it-IT" dirty="0"/>
          </a:p>
          <a:p>
            <a:endParaRPr lang="it-IT" dirty="0"/>
          </a:p>
          <a:p>
            <a:pPr marL="0" indent="0">
              <a:buNone/>
            </a:pPr>
            <a:endParaRPr lang="it-IT" dirty="0"/>
          </a:p>
          <a:p>
            <a:pPr marL="0" indent="0">
              <a:buNone/>
            </a:pPr>
            <a:endParaRPr lang="it-IT" dirty="0"/>
          </a:p>
          <a:p>
            <a:pPr marL="0" indent="0">
              <a:buNone/>
            </a:pPr>
            <a:endParaRPr lang="it-IT" dirty="0"/>
          </a:p>
        </p:txBody>
      </p:sp>
    </p:spTree>
    <p:extLst>
      <p:ext uri="{BB962C8B-B14F-4D97-AF65-F5344CB8AC3E}">
        <p14:creationId xmlns:p14="http://schemas.microsoft.com/office/powerpoint/2010/main" val="1043926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25996B8-2665-7D88-DECE-5A894EDEB713}"/>
              </a:ext>
            </a:extLst>
          </p:cNvPr>
          <p:cNvSpPr>
            <a:spLocks noGrp="1"/>
          </p:cNvSpPr>
          <p:nvPr>
            <p:ph type="title"/>
          </p:nvPr>
        </p:nvSpPr>
        <p:spPr/>
        <p:txBody>
          <a:bodyPr/>
          <a:lstStyle/>
          <a:p>
            <a:r>
              <a:rPr lang="it-IT" dirty="0"/>
              <a:t>La Forma Giuridica della società posta al vertice del gruppo</a:t>
            </a:r>
          </a:p>
        </p:txBody>
      </p:sp>
      <p:sp>
        <p:nvSpPr>
          <p:cNvPr id="3" name="Segnaposto contenuto 2">
            <a:extLst>
              <a:ext uri="{FF2B5EF4-FFF2-40B4-BE49-F238E27FC236}">
                <a16:creationId xmlns:a16="http://schemas.microsoft.com/office/drawing/2014/main" id="{51444AFD-2C8E-C00B-B4B1-BB7A264441CF}"/>
              </a:ext>
            </a:extLst>
          </p:cNvPr>
          <p:cNvSpPr>
            <a:spLocks noGrp="1"/>
          </p:cNvSpPr>
          <p:nvPr>
            <p:ph idx="1"/>
          </p:nvPr>
        </p:nvSpPr>
        <p:spPr/>
        <p:txBody>
          <a:bodyPr>
            <a:normAutofit fontScale="85000" lnSpcReduction="20000"/>
          </a:bodyPr>
          <a:lstStyle/>
          <a:p>
            <a:pPr algn="just"/>
            <a:r>
              <a:rPr lang="it-IT" u="sng" dirty="0"/>
              <a:t>La società semplice come Holding - Vantaggi</a:t>
            </a:r>
          </a:p>
          <a:p>
            <a:pPr marL="0" indent="0" algn="just">
              <a:lnSpc>
                <a:spcPct val="150000"/>
              </a:lnSpc>
              <a:buNone/>
            </a:pPr>
            <a:r>
              <a:rPr lang="it-IT" dirty="0"/>
              <a:t>Anche la società semplice può ricoprire la veste di holding alla luce di una serie di peculiarità che consentono di attribuire a questo veste giuridica importanti riflessi operativi:</a:t>
            </a:r>
          </a:p>
          <a:p>
            <a:pPr marL="514350" indent="-514350">
              <a:lnSpc>
                <a:spcPct val="150000"/>
              </a:lnSpc>
              <a:buAutoNum type="arabicPeriod"/>
            </a:pPr>
            <a:r>
              <a:rPr lang="it-IT" dirty="0"/>
              <a:t>Minori costi operativi – totale assenza di formalismi e relativi costi</a:t>
            </a:r>
          </a:p>
          <a:p>
            <a:pPr marL="514350" indent="-514350">
              <a:lnSpc>
                <a:spcPct val="150000"/>
              </a:lnSpc>
              <a:buAutoNum type="arabicPeriod"/>
            </a:pPr>
            <a:r>
              <a:rPr lang="it-IT" dirty="0"/>
              <a:t>Maggiore Riservatezza </a:t>
            </a:r>
          </a:p>
          <a:p>
            <a:pPr marL="514350" indent="-514350">
              <a:lnSpc>
                <a:spcPct val="150000"/>
              </a:lnSpc>
              <a:buAutoNum type="arabicPeriod"/>
            </a:pPr>
            <a:r>
              <a:rPr lang="it-IT" dirty="0"/>
              <a:t>Modello basato sull’</a:t>
            </a:r>
            <a:r>
              <a:rPr lang="it-IT" i="1" dirty="0" err="1"/>
              <a:t>intuitus</a:t>
            </a:r>
            <a:r>
              <a:rPr lang="it-IT" i="1" dirty="0"/>
              <a:t> personae che </a:t>
            </a:r>
            <a:r>
              <a:rPr lang="it-IT" dirty="0"/>
              <a:t>consente di blindare il trasferimento ad estranei non graditi</a:t>
            </a:r>
          </a:p>
        </p:txBody>
      </p:sp>
    </p:spTree>
    <p:extLst>
      <p:ext uri="{BB962C8B-B14F-4D97-AF65-F5344CB8AC3E}">
        <p14:creationId xmlns:p14="http://schemas.microsoft.com/office/powerpoint/2010/main" val="40604748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18CF3BA-78A6-54E7-C63E-9D021D469FDC}"/>
              </a:ext>
            </a:extLst>
          </p:cNvPr>
          <p:cNvSpPr>
            <a:spLocks noGrp="1"/>
          </p:cNvSpPr>
          <p:nvPr>
            <p:ph type="title"/>
          </p:nvPr>
        </p:nvSpPr>
        <p:spPr/>
        <p:txBody>
          <a:bodyPr/>
          <a:lstStyle/>
          <a:p>
            <a:r>
              <a:rPr lang="it-IT" dirty="0"/>
              <a:t>Definizione di Holding</a:t>
            </a:r>
          </a:p>
        </p:txBody>
      </p:sp>
      <p:sp>
        <p:nvSpPr>
          <p:cNvPr id="3" name="Segnaposto contenuto 2">
            <a:extLst>
              <a:ext uri="{FF2B5EF4-FFF2-40B4-BE49-F238E27FC236}">
                <a16:creationId xmlns:a16="http://schemas.microsoft.com/office/drawing/2014/main" id="{E385AF82-C929-298F-A0CA-AE77341041FD}"/>
              </a:ext>
            </a:extLst>
          </p:cNvPr>
          <p:cNvSpPr>
            <a:spLocks noGrp="1"/>
          </p:cNvSpPr>
          <p:nvPr>
            <p:ph idx="1"/>
          </p:nvPr>
        </p:nvSpPr>
        <p:spPr/>
        <p:txBody>
          <a:bodyPr anchor="t">
            <a:normAutofit fontScale="92500" lnSpcReduction="10000"/>
          </a:bodyPr>
          <a:lstStyle/>
          <a:p>
            <a:pPr marL="0" indent="0" algn="just">
              <a:lnSpc>
                <a:spcPct val="150000"/>
              </a:lnSpc>
              <a:buNone/>
            </a:pPr>
            <a:r>
              <a:rPr lang="it-IT" dirty="0"/>
              <a:t>Una possibile definizione di holding è rinvenibile all’art. 2359 cc. in combinazione con quanto disposto nel capo IX del titolo V ,agli art. 2497 e ss. del cc., in materia di direzione e coordinamento. </a:t>
            </a:r>
          </a:p>
          <a:p>
            <a:pPr marL="0" indent="0" algn="just">
              <a:lnSpc>
                <a:spcPct val="150000"/>
              </a:lnSpc>
              <a:buNone/>
            </a:pPr>
            <a:r>
              <a:rPr lang="it-IT" dirty="0"/>
              <a:t>Infatti «con il termine holding ci si intende riferire ad una società in cui l’assunzione di partecipazioni in altre società è finalizzata alla direzione e coordinamento delle attività partecipate» </a:t>
            </a:r>
            <a:r>
              <a:rPr lang="it-IT" sz="1600" i="1" dirty="0"/>
              <a:t>op. citata </a:t>
            </a:r>
            <a:r>
              <a:rPr lang="it-IT" sz="1600" i="1" dirty="0" err="1"/>
              <a:t>Dinacci</a:t>
            </a:r>
            <a:r>
              <a:rPr lang="it-IT" sz="1600" i="1" dirty="0"/>
              <a:t> e Simonetti  in La gestione Straordinaria dell’Impresa 5/2022,</a:t>
            </a:r>
          </a:p>
          <a:p>
            <a:pPr marL="0" indent="0">
              <a:lnSpc>
                <a:spcPct val="150000"/>
              </a:lnSpc>
              <a:buNone/>
            </a:pPr>
            <a:r>
              <a:rPr lang="it-IT" sz="1600" i="1" dirty="0"/>
              <a:t>										Continua</a:t>
            </a:r>
            <a:endParaRPr lang="it-IT" sz="1600" dirty="0"/>
          </a:p>
        </p:txBody>
      </p:sp>
    </p:spTree>
    <p:extLst>
      <p:ext uri="{BB962C8B-B14F-4D97-AF65-F5344CB8AC3E}">
        <p14:creationId xmlns:p14="http://schemas.microsoft.com/office/powerpoint/2010/main" val="3247911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486EC8F-311E-DC26-A7AE-40B2C5CD3A0F}"/>
              </a:ext>
            </a:extLst>
          </p:cNvPr>
          <p:cNvSpPr>
            <a:spLocks noGrp="1"/>
          </p:cNvSpPr>
          <p:nvPr>
            <p:ph type="title"/>
          </p:nvPr>
        </p:nvSpPr>
        <p:spPr/>
        <p:txBody>
          <a:bodyPr/>
          <a:lstStyle/>
          <a:p>
            <a:r>
              <a:rPr lang="it-IT" dirty="0"/>
              <a:t>La Forma Giuridica della società posta al vertice del gruppo</a:t>
            </a:r>
          </a:p>
        </p:txBody>
      </p:sp>
      <p:sp>
        <p:nvSpPr>
          <p:cNvPr id="3" name="Segnaposto contenuto 2">
            <a:extLst>
              <a:ext uri="{FF2B5EF4-FFF2-40B4-BE49-F238E27FC236}">
                <a16:creationId xmlns:a16="http://schemas.microsoft.com/office/drawing/2014/main" id="{C313B867-9CBF-7365-A8E2-E7D113F8F6C4}"/>
              </a:ext>
            </a:extLst>
          </p:cNvPr>
          <p:cNvSpPr>
            <a:spLocks noGrp="1"/>
          </p:cNvSpPr>
          <p:nvPr>
            <p:ph idx="1"/>
          </p:nvPr>
        </p:nvSpPr>
        <p:spPr/>
        <p:txBody>
          <a:bodyPr>
            <a:normAutofit fontScale="85000" lnSpcReduction="20000"/>
          </a:bodyPr>
          <a:lstStyle/>
          <a:p>
            <a:r>
              <a:rPr lang="it-IT" u="sng" dirty="0"/>
              <a:t>La società semplice come Holding – Limiti</a:t>
            </a:r>
          </a:p>
          <a:p>
            <a:pPr marL="0" indent="0" algn="just">
              <a:lnSpc>
                <a:spcPct val="150000"/>
              </a:lnSpc>
              <a:buNone/>
            </a:pPr>
            <a:r>
              <a:rPr lang="it-IT" dirty="0"/>
              <a:t>I limiti della Società Semplice nella veste di holding sono da registrare in via prevalente:</a:t>
            </a:r>
          </a:p>
          <a:p>
            <a:pPr algn="just">
              <a:lnSpc>
                <a:spcPct val="150000"/>
              </a:lnSpc>
              <a:buFontTx/>
              <a:buChar char="-"/>
            </a:pPr>
            <a:r>
              <a:rPr lang="it-IT" dirty="0"/>
              <a:t>Gestione fiscale dei dividendi;</a:t>
            </a:r>
          </a:p>
          <a:p>
            <a:pPr algn="just">
              <a:lnSpc>
                <a:spcPct val="150000"/>
              </a:lnSpc>
              <a:buFontTx/>
              <a:buChar char="-"/>
            </a:pPr>
            <a:r>
              <a:rPr lang="it-IT" dirty="0"/>
              <a:t>Inapplicabilità del regime fiscale applicabile ai conferimenti ex art 177 comma 2 del Tuir ;</a:t>
            </a:r>
          </a:p>
          <a:p>
            <a:pPr algn="just">
              <a:lnSpc>
                <a:spcPct val="150000"/>
              </a:lnSpc>
              <a:buFontTx/>
              <a:buChar char="-"/>
            </a:pPr>
            <a:r>
              <a:rPr lang="it-IT" dirty="0"/>
              <a:t>Staticità nella gestione della partecipazioni mancanza di direzione e coordinamento</a:t>
            </a:r>
          </a:p>
          <a:p>
            <a:pPr marL="0" indent="0">
              <a:buNone/>
            </a:pPr>
            <a:endParaRPr lang="it-IT" dirty="0"/>
          </a:p>
          <a:p>
            <a:endParaRPr lang="it-IT" dirty="0"/>
          </a:p>
          <a:p>
            <a:pPr marL="0" indent="0">
              <a:buNone/>
            </a:pPr>
            <a:endParaRPr lang="it-IT" dirty="0"/>
          </a:p>
        </p:txBody>
      </p:sp>
    </p:spTree>
    <p:extLst>
      <p:ext uri="{BB962C8B-B14F-4D97-AF65-F5344CB8AC3E}">
        <p14:creationId xmlns:p14="http://schemas.microsoft.com/office/powerpoint/2010/main" val="17431681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C3A93FF-A6B8-5864-DE54-0F05F094BEDB}"/>
              </a:ext>
            </a:extLst>
          </p:cNvPr>
          <p:cNvSpPr>
            <a:spLocks noGrp="1"/>
          </p:cNvSpPr>
          <p:nvPr>
            <p:ph type="title"/>
          </p:nvPr>
        </p:nvSpPr>
        <p:spPr/>
        <p:txBody>
          <a:bodyPr/>
          <a:lstStyle/>
          <a:p>
            <a:r>
              <a:rPr lang="it-IT" dirty="0"/>
              <a:t>La Forma Giuridica della società posta al vertice del gruppo</a:t>
            </a:r>
          </a:p>
        </p:txBody>
      </p:sp>
      <p:sp>
        <p:nvSpPr>
          <p:cNvPr id="3" name="Segnaposto contenuto 2">
            <a:extLst>
              <a:ext uri="{FF2B5EF4-FFF2-40B4-BE49-F238E27FC236}">
                <a16:creationId xmlns:a16="http://schemas.microsoft.com/office/drawing/2014/main" id="{95D3D273-E460-81DD-6B8F-5507D641D582}"/>
              </a:ext>
            </a:extLst>
          </p:cNvPr>
          <p:cNvSpPr>
            <a:spLocks noGrp="1"/>
          </p:cNvSpPr>
          <p:nvPr>
            <p:ph idx="1"/>
          </p:nvPr>
        </p:nvSpPr>
        <p:spPr/>
        <p:txBody>
          <a:bodyPr>
            <a:normAutofit/>
          </a:bodyPr>
          <a:lstStyle/>
          <a:p>
            <a:pPr algn="just">
              <a:lnSpc>
                <a:spcPct val="150000"/>
              </a:lnSpc>
            </a:pPr>
            <a:r>
              <a:rPr lang="it-IT" u="sng" dirty="0"/>
              <a:t>Società Semplice Holding: la sottile linea di confine tra controllo ed esercizio dell’attività di direzione e coordinamento</a:t>
            </a:r>
          </a:p>
          <a:p>
            <a:pPr algn="just">
              <a:lnSpc>
                <a:spcPct val="150000"/>
              </a:lnSpc>
              <a:buFontTx/>
              <a:buChar char="-"/>
            </a:pPr>
            <a:r>
              <a:rPr lang="it-IT" dirty="0"/>
              <a:t>Il Limite dalla gestione statica e dinamica art. 2359 </a:t>
            </a:r>
            <a:r>
              <a:rPr lang="it-IT" dirty="0" err="1"/>
              <a:t>c.c</a:t>
            </a:r>
            <a:endParaRPr lang="it-IT" dirty="0"/>
          </a:p>
          <a:p>
            <a:pPr algn="just">
              <a:lnSpc>
                <a:spcPct val="150000"/>
              </a:lnSpc>
              <a:buFontTx/>
              <a:buChar char="-"/>
            </a:pPr>
            <a:r>
              <a:rPr lang="it-IT" dirty="0"/>
              <a:t>La tipologia di partecipazione detenuta e la relativa influenza dominante art. 2497 </a:t>
            </a:r>
            <a:r>
              <a:rPr lang="it-IT" dirty="0" err="1"/>
              <a:t>ss</a:t>
            </a:r>
            <a:r>
              <a:rPr lang="it-IT" dirty="0"/>
              <a:t> c.c.</a:t>
            </a:r>
          </a:p>
          <a:p>
            <a:endParaRPr lang="it-IT" dirty="0"/>
          </a:p>
        </p:txBody>
      </p:sp>
    </p:spTree>
    <p:extLst>
      <p:ext uri="{BB962C8B-B14F-4D97-AF65-F5344CB8AC3E}">
        <p14:creationId xmlns:p14="http://schemas.microsoft.com/office/powerpoint/2010/main" val="42247040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42337EB-23BB-0231-8E4D-B9109F5B54E7}"/>
              </a:ext>
            </a:extLst>
          </p:cNvPr>
          <p:cNvSpPr>
            <a:spLocks noGrp="1"/>
          </p:cNvSpPr>
          <p:nvPr>
            <p:ph type="title"/>
          </p:nvPr>
        </p:nvSpPr>
        <p:spPr/>
        <p:txBody>
          <a:bodyPr/>
          <a:lstStyle/>
          <a:p>
            <a:r>
              <a:rPr lang="it-IT" dirty="0"/>
              <a:t>La Forma Giuridica della società posta al vertice del gruppo</a:t>
            </a:r>
          </a:p>
        </p:txBody>
      </p:sp>
      <p:sp>
        <p:nvSpPr>
          <p:cNvPr id="3" name="Segnaposto contenuto 2">
            <a:extLst>
              <a:ext uri="{FF2B5EF4-FFF2-40B4-BE49-F238E27FC236}">
                <a16:creationId xmlns:a16="http://schemas.microsoft.com/office/drawing/2014/main" id="{B8489740-156F-C197-DAE2-23A7AA2423C8}"/>
              </a:ext>
            </a:extLst>
          </p:cNvPr>
          <p:cNvSpPr>
            <a:spLocks noGrp="1"/>
          </p:cNvSpPr>
          <p:nvPr>
            <p:ph idx="1"/>
          </p:nvPr>
        </p:nvSpPr>
        <p:spPr/>
        <p:txBody>
          <a:bodyPr>
            <a:normAutofit/>
          </a:bodyPr>
          <a:lstStyle/>
          <a:p>
            <a:pPr algn="just">
              <a:lnSpc>
                <a:spcPct val="150000"/>
              </a:lnSpc>
            </a:pPr>
            <a:r>
              <a:rPr lang="it-IT" u="sng" dirty="0"/>
              <a:t>Società Semplice Holding: la sottile linea di confine tra controllo ed esercizio dell’attività di direzione e coordinamento</a:t>
            </a:r>
          </a:p>
          <a:p>
            <a:pPr marL="0" indent="0" algn="ctr">
              <a:lnSpc>
                <a:spcPct val="150000"/>
              </a:lnSpc>
              <a:buNone/>
            </a:pPr>
            <a:r>
              <a:rPr lang="it-IT" sz="3200" b="1" dirty="0"/>
              <a:t>Art. 2359 c.c.  VS   art. 2497 e </a:t>
            </a:r>
            <a:r>
              <a:rPr lang="it-IT" sz="3200" b="1" dirty="0" err="1"/>
              <a:t>ss</a:t>
            </a:r>
            <a:r>
              <a:rPr lang="it-IT" sz="3200" b="1" dirty="0"/>
              <a:t> c.c.</a:t>
            </a:r>
          </a:p>
          <a:p>
            <a:pPr marL="0" indent="0" algn="just">
              <a:lnSpc>
                <a:spcPct val="150000"/>
              </a:lnSpc>
              <a:buNone/>
            </a:pPr>
            <a:r>
              <a:rPr lang="it-IT" dirty="0"/>
              <a:t>Rilevanza essenziale deve essere attribuita alla fattispecie del semplice controllo ai sensi del 2359 c.c. e quella dell’effettivo svolgimento di attività di direzione e coordinamento ex art. 2497 e ss. c.c. </a:t>
            </a:r>
          </a:p>
        </p:txBody>
      </p:sp>
    </p:spTree>
    <p:extLst>
      <p:ext uri="{BB962C8B-B14F-4D97-AF65-F5344CB8AC3E}">
        <p14:creationId xmlns:p14="http://schemas.microsoft.com/office/powerpoint/2010/main" val="42498655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0A8E5E9-E9D8-8D98-C911-86DF65C45092}"/>
              </a:ext>
            </a:extLst>
          </p:cNvPr>
          <p:cNvSpPr>
            <a:spLocks noGrp="1"/>
          </p:cNvSpPr>
          <p:nvPr>
            <p:ph type="title"/>
          </p:nvPr>
        </p:nvSpPr>
        <p:spPr/>
        <p:txBody>
          <a:bodyPr/>
          <a:lstStyle/>
          <a:p>
            <a:r>
              <a:rPr lang="it-IT" dirty="0"/>
              <a:t>La Forma Giuridica della società posta al vertice del gruppo</a:t>
            </a:r>
          </a:p>
        </p:txBody>
      </p:sp>
      <p:sp>
        <p:nvSpPr>
          <p:cNvPr id="3" name="Segnaposto contenuto 2">
            <a:extLst>
              <a:ext uri="{FF2B5EF4-FFF2-40B4-BE49-F238E27FC236}">
                <a16:creationId xmlns:a16="http://schemas.microsoft.com/office/drawing/2014/main" id="{B7A4877C-C315-BE64-BF99-486D414C1D6B}"/>
              </a:ext>
            </a:extLst>
          </p:cNvPr>
          <p:cNvSpPr>
            <a:spLocks noGrp="1"/>
          </p:cNvSpPr>
          <p:nvPr>
            <p:ph idx="1"/>
          </p:nvPr>
        </p:nvSpPr>
        <p:spPr/>
        <p:txBody>
          <a:bodyPr>
            <a:normAutofit fontScale="47500" lnSpcReduction="20000"/>
          </a:bodyPr>
          <a:lstStyle/>
          <a:p>
            <a:pPr algn="just">
              <a:lnSpc>
                <a:spcPct val="150000"/>
              </a:lnSpc>
            </a:pPr>
            <a:r>
              <a:rPr lang="it-IT" sz="5100" u="sng" dirty="0"/>
              <a:t>Società Semplice Holding: la sottile linea di confine tra controllo ed esercizio dell’attività di direzione e coordinamento</a:t>
            </a:r>
          </a:p>
          <a:p>
            <a:pPr marL="0" indent="0">
              <a:lnSpc>
                <a:spcPct val="160000"/>
              </a:lnSpc>
              <a:buNone/>
            </a:pPr>
            <a:r>
              <a:rPr lang="it-IT" sz="3800" dirty="0"/>
              <a:t>La giurisprudenza di legittimità  ha affermato che si può parlare di attività di direzione e coordinamento quando:</a:t>
            </a:r>
          </a:p>
          <a:p>
            <a:pPr algn="just">
              <a:lnSpc>
                <a:spcPct val="160000"/>
              </a:lnSpc>
              <a:buFont typeface="Wingdings" panose="05000000000000000000" pitchFamily="2" charset="2"/>
              <a:buChar char="Ø"/>
            </a:pPr>
            <a:r>
              <a:rPr lang="it-IT" sz="3800" dirty="0"/>
              <a:t>Il controllo ex art 2359 c.c. che presuppone l’attività di direzione e coordinamento non è fornita prova contraria</a:t>
            </a:r>
          </a:p>
          <a:p>
            <a:pPr algn="just">
              <a:lnSpc>
                <a:spcPct val="160000"/>
              </a:lnSpc>
              <a:buFont typeface="Wingdings" panose="05000000000000000000" pitchFamily="2" charset="2"/>
              <a:buChar char="Ø"/>
            </a:pPr>
            <a:r>
              <a:rPr lang="it-IT" sz="3800" dirty="0"/>
              <a:t>La società capogruppo esercita tramite le direzione unitaria, attività d’impresa;</a:t>
            </a:r>
          </a:p>
          <a:p>
            <a:pPr algn="just">
              <a:lnSpc>
                <a:spcPct val="170000"/>
              </a:lnSpc>
              <a:buFont typeface="Wingdings" panose="05000000000000000000" pitchFamily="2" charset="2"/>
              <a:buChar char="Ø"/>
            </a:pPr>
            <a:r>
              <a:rPr lang="it-IT" sz="3800" dirty="0"/>
              <a:t> La società capogruppo svolge attività ulteriore rispetto al mero esercizio prerogative inerenti le partecipazioni</a:t>
            </a:r>
          </a:p>
        </p:txBody>
      </p:sp>
    </p:spTree>
    <p:extLst>
      <p:ext uri="{BB962C8B-B14F-4D97-AF65-F5344CB8AC3E}">
        <p14:creationId xmlns:p14="http://schemas.microsoft.com/office/powerpoint/2010/main" val="24665022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DA07CC0-4385-EA2A-B9E9-76A9E85665C0}"/>
              </a:ext>
            </a:extLst>
          </p:cNvPr>
          <p:cNvSpPr>
            <a:spLocks noGrp="1"/>
          </p:cNvSpPr>
          <p:nvPr>
            <p:ph type="title"/>
          </p:nvPr>
        </p:nvSpPr>
        <p:spPr/>
        <p:txBody>
          <a:bodyPr/>
          <a:lstStyle/>
          <a:p>
            <a:r>
              <a:rPr lang="it-IT" dirty="0"/>
              <a:t>La Forma Giuridica della società posta al vertice del gruppo</a:t>
            </a:r>
          </a:p>
        </p:txBody>
      </p:sp>
      <p:sp>
        <p:nvSpPr>
          <p:cNvPr id="3" name="Segnaposto contenuto 2">
            <a:extLst>
              <a:ext uri="{FF2B5EF4-FFF2-40B4-BE49-F238E27FC236}">
                <a16:creationId xmlns:a16="http://schemas.microsoft.com/office/drawing/2014/main" id="{1326D98E-684D-AD45-65F0-292A93E79212}"/>
              </a:ext>
            </a:extLst>
          </p:cNvPr>
          <p:cNvSpPr>
            <a:spLocks noGrp="1"/>
          </p:cNvSpPr>
          <p:nvPr>
            <p:ph idx="1"/>
          </p:nvPr>
        </p:nvSpPr>
        <p:spPr/>
        <p:txBody>
          <a:bodyPr>
            <a:normAutofit/>
          </a:bodyPr>
          <a:lstStyle/>
          <a:p>
            <a:r>
              <a:rPr lang="it-IT" u="sng" dirty="0"/>
              <a:t>Società Semplice Holding: la sottile linea di confine tra controllo ed esercizio dell’attività di direzione e coordinamento</a:t>
            </a:r>
          </a:p>
          <a:p>
            <a:pPr marL="0" indent="0" algn="just">
              <a:lnSpc>
                <a:spcPct val="150000"/>
              </a:lnSpc>
              <a:buNone/>
            </a:pPr>
            <a:r>
              <a:rPr lang="it-IT" dirty="0"/>
              <a:t>La società semplice di gestione possa assumere partecipazioni anche di controllo in altre società, senza esercitare direzione e coordinamento nella misura in cui si limiti al mero esercizio dei diritti e dei poteri inerenti alla qualità di socio e non predisponga strutture di indirizzo e pianificazione strategica accentrate.</a:t>
            </a:r>
          </a:p>
        </p:txBody>
      </p:sp>
    </p:spTree>
    <p:extLst>
      <p:ext uri="{BB962C8B-B14F-4D97-AF65-F5344CB8AC3E}">
        <p14:creationId xmlns:p14="http://schemas.microsoft.com/office/powerpoint/2010/main" val="5037761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F90AA2E-BA73-F2C2-8E93-04119684AEF9}"/>
              </a:ext>
            </a:extLst>
          </p:cNvPr>
          <p:cNvSpPr>
            <a:spLocks noGrp="1"/>
          </p:cNvSpPr>
          <p:nvPr>
            <p:ph type="title"/>
          </p:nvPr>
        </p:nvSpPr>
        <p:spPr/>
        <p:txBody>
          <a:bodyPr/>
          <a:lstStyle/>
          <a:p>
            <a:r>
              <a:rPr lang="it-IT" dirty="0"/>
              <a:t>Definizione di Holding</a:t>
            </a:r>
          </a:p>
        </p:txBody>
      </p:sp>
      <p:sp>
        <p:nvSpPr>
          <p:cNvPr id="3" name="Segnaposto contenuto 2">
            <a:extLst>
              <a:ext uri="{FF2B5EF4-FFF2-40B4-BE49-F238E27FC236}">
                <a16:creationId xmlns:a16="http://schemas.microsoft.com/office/drawing/2014/main" id="{7483F884-5349-8240-ED3B-3664AB4860FB}"/>
              </a:ext>
            </a:extLst>
          </p:cNvPr>
          <p:cNvSpPr>
            <a:spLocks noGrp="1"/>
          </p:cNvSpPr>
          <p:nvPr>
            <p:ph idx="1"/>
          </p:nvPr>
        </p:nvSpPr>
        <p:spPr/>
        <p:txBody>
          <a:bodyPr/>
          <a:lstStyle/>
          <a:p>
            <a:pPr marL="0" indent="0" algn="just">
              <a:lnSpc>
                <a:spcPct val="150000"/>
              </a:lnSpc>
              <a:buNone/>
            </a:pPr>
            <a:r>
              <a:rPr lang="it-IT" dirty="0"/>
              <a:t>Tale definizione si deve intersecare con il nuovo Codice della Crisi che all’art 2. lettera h) dispone che siamo dinanzi ad un gruppo di imprese quando «l’insieme delle società, delle imprese e degli enti, esclusi lo stato e gli enti territoriali, che, ai sensi degli articoli 2497 e 2545 </a:t>
            </a:r>
            <a:r>
              <a:rPr lang="it-IT" i="1" dirty="0" err="1"/>
              <a:t>septies</a:t>
            </a:r>
            <a:r>
              <a:rPr lang="it-IT" i="1" dirty="0"/>
              <a:t> del c.c.</a:t>
            </a:r>
            <a:r>
              <a:rPr lang="it-IT" dirty="0"/>
              <a:t> esercitano o sono sottoposti alla direzione e coordinamento di una società, di un ente o di una Persona Fisica».  </a:t>
            </a:r>
          </a:p>
        </p:txBody>
      </p:sp>
    </p:spTree>
    <p:extLst>
      <p:ext uri="{BB962C8B-B14F-4D97-AF65-F5344CB8AC3E}">
        <p14:creationId xmlns:p14="http://schemas.microsoft.com/office/powerpoint/2010/main" val="5853555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3620DB6-0CE5-E6FB-EA52-2E83DE538F2D}"/>
              </a:ext>
            </a:extLst>
          </p:cNvPr>
          <p:cNvSpPr>
            <a:spLocks noGrp="1"/>
          </p:cNvSpPr>
          <p:nvPr>
            <p:ph type="title"/>
          </p:nvPr>
        </p:nvSpPr>
        <p:spPr/>
        <p:txBody>
          <a:bodyPr>
            <a:normAutofit/>
          </a:bodyPr>
          <a:lstStyle/>
          <a:p>
            <a:r>
              <a:rPr lang="it-IT" dirty="0"/>
              <a:t>Tipologie di Holding							</a:t>
            </a:r>
          </a:p>
        </p:txBody>
      </p:sp>
      <p:sp>
        <p:nvSpPr>
          <p:cNvPr id="3" name="Segnaposto contenuto 2">
            <a:extLst>
              <a:ext uri="{FF2B5EF4-FFF2-40B4-BE49-F238E27FC236}">
                <a16:creationId xmlns:a16="http://schemas.microsoft.com/office/drawing/2014/main" id="{BDDF2598-622E-735D-4E92-343605DA133C}"/>
              </a:ext>
            </a:extLst>
          </p:cNvPr>
          <p:cNvSpPr>
            <a:spLocks noGrp="1"/>
          </p:cNvSpPr>
          <p:nvPr>
            <p:ph idx="1"/>
          </p:nvPr>
        </p:nvSpPr>
        <p:spPr>
          <a:xfrm>
            <a:off x="838200" y="2268415"/>
            <a:ext cx="10515600" cy="3908548"/>
          </a:xfrm>
        </p:spPr>
        <p:txBody>
          <a:bodyPr>
            <a:normAutofit fontScale="92500" lnSpcReduction="20000"/>
          </a:bodyPr>
          <a:lstStyle/>
          <a:p>
            <a:pPr>
              <a:lnSpc>
                <a:spcPct val="150000"/>
              </a:lnSpc>
            </a:pPr>
            <a:r>
              <a:rPr lang="it-IT" dirty="0"/>
              <a:t>- Holding pure (finanziarie)</a:t>
            </a:r>
          </a:p>
          <a:p>
            <a:pPr>
              <a:lnSpc>
                <a:spcPct val="150000"/>
              </a:lnSpc>
            </a:pPr>
            <a:r>
              <a:rPr lang="it-IT" dirty="0"/>
              <a:t>- Holding impure (miste)</a:t>
            </a:r>
          </a:p>
          <a:p>
            <a:pPr>
              <a:lnSpc>
                <a:spcPct val="150000"/>
              </a:lnSpc>
            </a:pPr>
            <a:r>
              <a:rPr lang="it-IT" dirty="0"/>
              <a:t>- Holding industriali</a:t>
            </a:r>
          </a:p>
          <a:p>
            <a:pPr>
              <a:lnSpc>
                <a:spcPct val="150000"/>
              </a:lnSpc>
            </a:pPr>
            <a:r>
              <a:rPr lang="it-IT" dirty="0"/>
              <a:t>- Holding gestorie (settoriali)</a:t>
            </a:r>
          </a:p>
          <a:p>
            <a:pPr>
              <a:lnSpc>
                <a:spcPct val="150000"/>
              </a:lnSpc>
            </a:pPr>
            <a:r>
              <a:rPr lang="it-IT" dirty="0"/>
              <a:t>- Holding di famiglia</a:t>
            </a:r>
          </a:p>
          <a:p>
            <a:pPr>
              <a:lnSpc>
                <a:spcPct val="150000"/>
              </a:lnSpc>
            </a:pPr>
            <a:r>
              <a:rPr lang="it-IT" dirty="0"/>
              <a:t>- Holding di tipo personalistico</a:t>
            </a:r>
          </a:p>
          <a:p>
            <a:endParaRPr lang="it-IT" dirty="0"/>
          </a:p>
        </p:txBody>
      </p:sp>
    </p:spTree>
    <p:extLst>
      <p:ext uri="{BB962C8B-B14F-4D97-AF65-F5344CB8AC3E}">
        <p14:creationId xmlns:p14="http://schemas.microsoft.com/office/powerpoint/2010/main" val="42190015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1500CC4-1720-84A2-A146-5CD0B94455E9}"/>
              </a:ext>
            </a:extLst>
          </p:cNvPr>
          <p:cNvSpPr>
            <a:spLocks noGrp="1"/>
          </p:cNvSpPr>
          <p:nvPr>
            <p:ph type="title"/>
          </p:nvPr>
        </p:nvSpPr>
        <p:spPr/>
        <p:txBody>
          <a:bodyPr/>
          <a:lstStyle/>
          <a:p>
            <a:r>
              <a:rPr lang="it-IT" dirty="0"/>
              <a:t>Tipologie di Holding</a:t>
            </a:r>
          </a:p>
        </p:txBody>
      </p:sp>
      <p:sp>
        <p:nvSpPr>
          <p:cNvPr id="3" name="Segnaposto contenuto 2">
            <a:extLst>
              <a:ext uri="{FF2B5EF4-FFF2-40B4-BE49-F238E27FC236}">
                <a16:creationId xmlns:a16="http://schemas.microsoft.com/office/drawing/2014/main" id="{6A2F96BE-4A36-3D38-F1D1-1A4000DABCCA}"/>
              </a:ext>
            </a:extLst>
          </p:cNvPr>
          <p:cNvSpPr>
            <a:spLocks noGrp="1"/>
          </p:cNvSpPr>
          <p:nvPr>
            <p:ph idx="1"/>
          </p:nvPr>
        </p:nvSpPr>
        <p:spPr/>
        <p:txBody>
          <a:bodyPr/>
          <a:lstStyle/>
          <a:p>
            <a:pPr>
              <a:buFont typeface="Wingdings" panose="05000000000000000000" pitchFamily="2" charset="2"/>
              <a:buChar char="v"/>
            </a:pPr>
            <a:r>
              <a:rPr lang="it-IT" b="1" i="1" dirty="0"/>
              <a:t>Holding Pure (Finanziarie)</a:t>
            </a:r>
            <a:r>
              <a:rPr lang="it-IT" b="1" dirty="0"/>
              <a:t>:</a:t>
            </a:r>
          </a:p>
          <a:p>
            <a:pPr marL="0" indent="0" algn="just">
              <a:lnSpc>
                <a:spcPct val="150000"/>
              </a:lnSpc>
              <a:buNone/>
            </a:pPr>
            <a:r>
              <a:rPr lang="it-IT" dirty="0"/>
              <a:t>Sono società che hanno come unica funzione il coordinamento tecnico finanziario delle società controllate non svolgendo alcuna attività di produzione o di scambio di beni/servizi</a:t>
            </a:r>
          </a:p>
        </p:txBody>
      </p:sp>
    </p:spTree>
    <p:extLst>
      <p:ext uri="{BB962C8B-B14F-4D97-AF65-F5344CB8AC3E}">
        <p14:creationId xmlns:p14="http://schemas.microsoft.com/office/powerpoint/2010/main" val="12387284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366F432-BB26-DE7F-91FC-ABA243FB2013}"/>
              </a:ext>
            </a:extLst>
          </p:cNvPr>
          <p:cNvSpPr>
            <a:spLocks noGrp="1"/>
          </p:cNvSpPr>
          <p:nvPr>
            <p:ph type="title"/>
          </p:nvPr>
        </p:nvSpPr>
        <p:spPr/>
        <p:txBody>
          <a:bodyPr/>
          <a:lstStyle/>
          <a:p>
            <a:r>
              <a:rPr lang="it-IT" dirty="0"/>
              <a:t>Tipologie di Holding</a:t>
            </a:r>
          </a:p>
        </p:txBody>
      </p:sp>
      <p:sp>
        <p:nvSpPr>
          <p:cNvPr id="3" name="Segnaposto contenuto 2">
            <a:extLst>
              <a:ext uri="{FF2B5EF4-FFF2-40B4-BE49-F238E27FC236}">
                <a16:creationId xmlns:a16="http://schemas.microsoft.com/office/drawing/2014/main" id="{4F621FA4-70B8-0103-05EB-1FBD0564C209}"/>
              </a:ext>
            </a:extLst>
          </p:cNvPr>
          <p:cNvSpPr>
            <a:spLocks noGrp="1"/>
          </p:cNvSpPr>
          <p:nvPr>
            <p:ph idx="1"/>
          </p:nvPr>
        </p:nvSpPr>
        <p:spPr/>
        <p:txBody>
          <a:bodyPr/>
          <a:lstStyle/>
          <a:p>
            <a:pPr>
              <a:buFont typeface="Wingdings" panose="05000000000000000000" pitchFamily="2" charset="2"/>
              <a:buChar char="v"/>
            </a:pPr>
            <a:r>
              <a:rPr lang="it-IT" b="1" dirty="0"/>
              <a:t>Holding Impure (miste)</a:t>
            </a:r>
          </a:p>
          <a:p>
            <a:pPr marL="0" indent="0" algn="just">
              <a:lnSpc>
                <a:spcPct val="150000"/>
              </a:lnSpc>
              <a:buNone/>
            </a:pPr>
            <a:r>
              <a:rPr lang="it-IT" dirty="0"/>
              <a:t>Sono società che oltre all’attività di gestione finanziaria svolgono anche attività industriale o commerciali a sostegno delle controllate </a:t>
            </a:r>
          </a:p>
        </p:txBody>
      </p:sp>
    </p:spTree>
    <p:extLst>
      <p:ext uri="{BB962C8B-B14F-4D97-AF65-F5344CB8AC3E}">
        <p14:creationId xmlns:p14="http://schemas.microsoft.com/office/powerpoint/2010/main" val="32634470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A617982-8C25-0E9A-A877-A6A2F45711EB}"/>
              </a:ext>
            </a:extLst>
          </p:cNvPr>
          <p:cNvSpPr>
            <a:spLocks noGrp="1"/>
          </p:cNvSpPr>
          <p:nvPr>
            <p:ph type="title"/>
          </p:nvPr>
        </p:nvSpPr>
        <p:spPr/>
        <p:txBody>
          <a:bodyPr/>
          <a:lstStyle/>
          <a:p>
            <a:r>
              <a:rPr lang="it-IT" dirty="0"/>
              <a:t>Tipologie di Holding</a:t>
            </a:r>
          </a:p>
        </p:txBody>
      </p:sp>
      <p:sp>
        <p:nvSpPr>
          <p:cNvPr id="3" name="Segnaposto contenuto 2">
            <a:extLst>
              <a:ext uri="{FF2B5EF4-FFF2-40B4-BE49-F238E27FC236}">
                <a16:creationId xmlns:a16="http://schemas.microsoft.com/office/drawing/2014/main" id="{D9ECF052-6675-5882-2B86-7F33884D4C16}"/>
              </a:ext>
            </a:extLst>
          </p:cNvPr>
          <p:cNvSpPr>
            <a:spLocks noGrp="1"/>
          </p:cNvSpPr>
          <p:nvPr>
            <p:ph idx="1"/>
          </p:nvPr>
        </p:nvSpPr>
        <p:spPr/>
        <p:txBody>
          <a:bodyPr>
            <a:normAutofit fontScale="77500" lnSpcReduction="20000"/>
          </a:bodyPr>
          <a:lstStyle/>
          <a:p>
            <a:pPr>
              <a:lnSpc>
                <a:spcPct val="150000"/>
              </a:lnSpc>
              <a:buFont typeface="Wingdings" panose="05000000000000000000" pitchFamily="2" charset="2"/>
              <a:buChar char="v"/>
            </a:pPr>
            <a:r>
              <a:rPr lang="it-IT" b="1" dirty="0"/>
              <a:t>Holding Industriali</a:t>
            </a:r>
          </a:p>
          <a:p>
            <a:pPr marL="0" indent="0" algn="just">
              <a:lnSpc>
                <a:spcPct val="150000"/>
              </a:lnSpc>
              <a:buNone/>
            </a:pPr>
            <a:r>
              <a:rPr lang="it-IT" dirty="0"/>
              <a:t>Ai sensi dell’art 162 – bis del TUIR sono considerate holding industriali quelle che presentano  un prevalente esercizio di attività di assunzione di partecipazioni in soggetti diversi dagli intermediari finanziari.</a:t>
            </a:r>
          </a:p>
          <a:p>
            <a:pPr algn="just">
              <a:lnSpc>
                <a:spcPct val="150000"/>
              </a:lnSpc>
              <a:buFont typeface="Wingdings" panose="05000000000000000000" pitchFamily="2" charset="2"/>
              <a:buChar char="v"/>
            </a:pPr>
            <a:r>
              <a:rPr lang="it-IT" b="1" dirty="0"/>
              <a:t>Holding gestorie o settoriali</a:t>
            </a:r>
          </a:p>
          <a:p>
            <a:pPr marL="0" indent="0" algn="just">
              <a:lnSpc>
                <a:spcPct val="150000"/>
              </a:lnSpc>
              <a:buNone/>
            </a:pPr>
            <a:r>
              <a:rPr lang="it-IT" dirty="0"/>
              <a:t>Sono società che possono avere sia natura finanziaria sia natura operativa e che riuniscono società con business strategicamente interdipendenti (società che operano in settori complementari, tipicamente utilizzate nel settore della filiera della moda).</a:t>
            </a:r>
          </a:p>
          <a:p>
            <a:pPr marL="0" indent="0">
              <a:buNone/>
            </a:pPr>
            <a:endParaRPr lang="it-IT" dirty="0"/>
          </a:p>
          <a:p>
            <a:pPr marL="0" indent="0">
              <a:buNone/>
            </a:pPr>
            <a:endParaRPr lang="it-IT" dirty="0"/>
          </a:p>
        </p:txBody>
      </p:sp>
    </p:spTree>
    <p:extLst>
      <p:ext uri="{BB962C8B-B14F-4D97-AF65-F5344CB8AC3E}">
        <p14:creationId xmlns:p14="http://schemas.microsoft.com/office/powerpoint/2010/main" val="34788879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CF29DEB-832E-795F-7D2C-25D73ABF61D3}"/>
              </a:ext>
            </a:extLst>
          </p:cNvPr>
          <p:cNvSpPr>
            <a:spLocks noGrp="1"/>
          </p:cNvSpPr>
          <p:nvPr>
            <p:ph type="title"/>
          </p:nvPr>
        </p:nvSpPr>
        <p:spPr/>
        <p:txBody>
          <a:bodyPr/>
          <a:lstStyle/>
          <a:p>
            <a:r>
              <a:rPr lang="it-IT" dirty="0"/>
              <a:t>Tipologie di Holding</a:t>
            </a:r>
          </a:p>
        </p:txBody>
      </p:sp>
      <p:sp>
        <p:nvSpPr>
          <p:cNvPr id="3" name="Segnaposto contenuto 2">
            <a:extLst>
              <a:ext uri="{FF2B5EF4-FFF2-40B4-BE49-F238E27FC236}">
                <a16:creationId xmlns:a16="http://schemas.microsoft.com/office/drawing/2014/main" id="{7E549548-7FB5-8CAF-13D5-71F9B7E4BCEB}"/>
              </a:ext>
            </a:extLst>
          </p:cNvPr>
          <p:cNvSpPr>
            <a:spLocks noGrp="1"/>
          </p:cNvSpPr>
          <p:nvPr>
            <p:ph idx="1"/>
          </p:nvPr>
        </p:nvSpPr>
        <p:spPr/>
        <p:txBody>
          <a:bodyPr/>
          <a:lstStyle/>
          <a:p>
            <a:pPr>
              <a:buFont typeface="Wingdings" panose="05000000000000000000" pitchFamily="2" charset="2"/>
              <a:buChar char="v"/>
            </a:pPr>
            <a:r>
              <a:rPr lang="it-IT" b="1" dirty="0"/>
              <a:t>Holding di famiglia</a:t>
            </a:r>
          </a:p>
          <a:p>
            <a:pPr marL="0" indent="0" algn="just">
              <a:lnSpc>
                <a:spcPct val="150000"/>
              </a:lnSpc>
              <a:buNone/>
            </a:pPr>
            <a:r>
              <a:rPr lang="it-IT" dirty="0"/>
              <a:t>Tipicamente utilizzate in Italia fa riferimento ad una società holding controllata da componenti di un’unica famiglia anche attraverso altre società comunque riconducibili ai nuclei familiari più stretti. Di solito queste tipologie di holding sono caratterizzate da una gestione molto statica delle partecipazioni possedute.</a:t>
            </a:r>
          </a:p>
        </p:txBody>
      </p:sp>
    </p:spTree>
    <p:extLst>
      <p:ext uri="{BB962C8B-B14F-4D97-AF65-F5344CB8AC3E}">
        <p14:creationId xmlns:p14="http://schemas.microsoft.com/office/powerpoint/2010/main" val="19107490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2543B1F-00C6-EBC6-E299-16EC8BAF2CEE}"/>
              </a:ext>
            </a:extLst>
          </p:cNvPr>
          <p:cNvSpPr>
            <a:spLocks noGrp="1"/>
          </p:cNvSpPr>
          <p:nvPr>
            <p:ph type="title"/>
          </p:nvPr>
        </p:nvSpPr>
        <p:spPr/>
        <p:txBody>
          <a:bodyPr/>
          <a:lstStyle/>
          <a:p>
            <a:r>
              <a:rPr lang="it-IT" dirty="0"/>
              <a:t>Tipologie di Holding</a:t>
            </a:r>
          </a:p>
        </p:txBody>
      </p:sp>
      <p:sp>
        <p:nvSpPr>
          <p:cNvPr id="3" name="Segnaposto contenuto 2">
            <a:extLst>
              <a:ext uri="{FF2B5EF4-FFF2-40B4-BE49-F238E27FC236}">
                <a16:creationId xmlns:a16="http://schemas.microsoft.com/office/drawing/2014/main" id="{4E21A2AE-42E1-3C67-3F61-5E1F64EE23D8}"/>
              </a:ext>
            </a:extLst>
          </p:cNvPr>
          <p:cNvSpPr>
            <a:spLocks noGrp="1"/>
          </p:cNvSpPr>
          <p:nvPr>
            <p:ph idx="1"/>
          </p:nvPr>
        </p:nvSpPr>
        <p:spPr/>
        <p:txBody>
          <a:bodyPr>
            <a:normAutofit lnSpcReduction="10000"/>
          </a:bodyPr>
          <a:lstStyle/>
          <a:p>
            <a:pPr>
              <a:buFont typeface="Wingdings" panose="05000000000000000000" pitchFamily="2" charset="2"/>
              <a:buChar char="v"/>
            </a:pPr>
            <a:r>
              <a:rPr lang="it-IT" b="1" dirty="0"/>
              <a:t>Holding di tipo personalistico</a:t>
            </a:r>
          </a:p>
          <a:p>
            <a:pPr marL="0" indent="0" algn="just">
              <a:lnSpc>
                <a:spcPct val="150000"/>
              </a:lnSpc>
              <a:buNone/>
            </a:pPr>
            <a:r>
              <a:rPr lang="it-IT" dirty="0"/>
              <a:t>Fenomeno in crescente aumento da un punto di vista di casistica civilistica, si configura quando una persona fisica (c.d. </a:t>
            </a:r>
            <a:r>
              <a:rPr lang="it-IT" i="1" dirty="0"/>
              <a:t>Holder</a:t>
            </a:r>
            <a:r>
              <a:rPr lang="it-IT" dirty="0"/>
              <a:t>), che è a capo di più società in veste di titolare di quote o partecipazioni azionarie svolge professionalmente con stabile organizzazione, l’attività di indirizzo controllo e coordinamento delle società medesime, non limitandosi alla mera funzione di socio.</a:t>
            </a:r>
          </a:p>
          <a:p>
            <a:endParaRPr lang="it-IT" dirty="0"/>
          </a:p>
          <a:p>
            <a:pPr marL="0" indent="0">
              <a:buNone/>
            </a:pPr>
            <a:endParaRPr lang="it-IT" dirty="0"/>
          </a:p>
        </p:txBody>
      </p:sp>
    </p:spTree>
    <p:extLst>
      <p:ext uri="{BB962C8B-B14F-4D97-AF65-F5344CB8AC3E}">
        <p14:creationId xmlns:p14="http://schemas.microsoft.com/office/powerpoint/2010/main" val="600525086"/>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737</TotalTime>
  <Words>1466</Words>
  <Application>Microsoft Office PowerPoint</Application>
  <PresentationFormat>Widescreen</PresentationFormat>
  <Paragraphs>108</Paragraphs>
  <Slides>24</Slides>
  <Notes>0</Notes>
  <HiddenSlides>0</HiddenSlides>
  <MMClips>0</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24</vt:i4>
      </vt:variant>
    </vt:vector>
  </HeadingPairs>
  <TitlesOfParts>
    <vt:vector size="29" baseType="lpstr">
      <vt:lpstr>Arial</vt:lpstr>
      <vt:lpstr>Calibri</vt:lpstr>
      <vt:lpstr>Calibri Light</vt:lpstr>
      <vt:lpstr>Wingdings</vt:lpstr>
      <vt:lpstr>Tema di Office</vt:lpstr>
      <vt:lpstr>Holding</vt:lpstr>
      <vt:lpstr>Definizione di Holding</vt:lpstr>
      <vt:lpstr>Definizione di Holding</vt:lpstr>
      <vt:lpstr>Tipologie di Holding       </vt:lpstr>
      <vt:lpstr>Tipologie di Holding</vt:lpstr>
      <vt:lpstr>Tipologie di Holding</vt:lpstr>
      <vt:lpstr>Tipologie di Holding</vt:lpstr>
      <vt:lpstr>Tipologie di Holding</vt:lpstr>
      <vt:lpstr>Tipologie di Holding</vt:lpstr>
      <vt:lpstr>Tipologie di Holding</vt:lpstr>
      <vt:lpstr>La Forma Giuridica della società posta al vertice del gruppo</vt:lpstr>
      <vt:lpstr>La Forma Giuridica della società posta al vertice del gruppo</vt:lpstr>
      <vt:lpstr>La Forma Giuridica della società posta al vertice del gruppo</vt:lpstr>
      <vt:lpstr>La Forma Giuridica della società posta al vertice del gruppo</vt:lpstr>
      <vt:lpstr>La Forma Giuridica della società posta al vertice del gruppo</vt:lpstr>
      <vt:lpstr>La Forma Giuridica della società posta al vertice del gruppo</vt:lpstr>
      <vt:lpstr>La Forma Giuridica della società posta al vertice del gruppo</vt:lpstr>
      <vt:lpstr>La Forma Giuridica della società posta al vertice del gruppo</vt:lpstr>
      <vt:lpstr>La Forma Giuridica della società posta al vertice del gruppo</vt:lpstr>
      <vt:lpstr>La Forma Giuridica della società posta al vertice del gruppo</vt:lpstr>
      <vt:lpstr>La Forma Giuridica della società posta al vertice del gruppo</vt:lpstr>
      <vt:lpstr>La Forma Giuridica della società posta al vertice del gruppo</vt:lpstr>
      <vt:lpstr>La Forma Giuridica della società posta al vertice del gruppo</vt:lpstr>
      <vt:lpstr>La Forma Giuridica della società posta al vertice del gruppo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Holding</dc:title>
  <dc:creator>luigi giglioli</dc:creator>
  <cp:lastModifiedBy>luigi giglioli</cp:lastModifiedBy>
  <cp:revision>17</cp:revision>
  <dcterms:created xsi:type="dcterms:W3CDTF">2023-04-01T12:19:48Z</dcterms:created>
  <dcterms:modified xsi:type="dcterms:W3CDTF">2023-04-18T08:43:22Z</dcterms:modified>
</cp:coreProperties>
</file>