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80" r:id="rId2"/>
    <p:sldMasterId id="2147483815" r:id="rId3"/>
    <p:sldMasterId id="2147483768" r:id="rId4"/>
    <p:sldMasterId id="2147483756" r:id="rId5"/>
    <p:sldMasterId id="2147483732" r:id="rId6"/>
  </p:sldMasterIdLst>
  <p:notesMasterIdLst>
    <p:notesMasterId r:id="rId23"/>
  </p:notesMasterIdLst>
  <p:handoutMasterIdLst>
    <p:handoutMasterId r:id="rId24"/>
  </p:handoutMasterIdLst>
  <p:sldIdLst>
    <p:sldId id="289" r:id="rId7"/>
    <p:sldId id="291" r:id="rId8"/>
    <p:sldId id="300" r:id="rId9"/>
    <p:sldId id="395" r:id="rId10"/>
    <p:sldId id="402" r:id="rId11"/>
    <p:sldId id="401" r:id="rId12"/>
    <p:sldId id="384" r:id="rId13"/>
    <p:sldId id="403" r:id="rId14"/>
    <p:sldId id="404" r:id="rId15"/>
    <p:sldId id="405" r:id="rId16"/>
    <p:sldId id="406" r:id="rId17"/>
    <p:sldId id="408" r:id="rId18"/>
    <p:sldId id="407" r:id="rId19"/>
    <p:sldId id="409" r:id="rId20"/>
    <p:sldId id="410" r:id="rId21"/>
    <p:sldId id="342" r:id="rId22"/>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689F"/>
    <a:srgbClr val="44DC5D"/>
    <a:srgbClr val="39E7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45" autoAdjust="0"/>
    <p:restoredTop sz="94660" autoAdjust="0"/>
  </p:normalViewPr>
  <p:slideViewPr>
    <p:cSldViewPr snapToGrid="0">
      <p:cViewPr varScale="1">
        <p:scale>
          <a:sx n="95" d="100"/>
          <a:sy n="95" d="100"/>
        </p:scale>
        <p:origin x="336" y="72"/>
      </p:cViewPr>
      <p:guideLst>
        <p:guide orient="horz" pos="2160"/>
        <p:guide pos="3840"/>
      </p:guideLst>
    </p:cSldViewPr>
  </p:slideViewPr>
  <p:outlineViewPr>
    <p:cViewPr>
      <p:scale>
        <a:sx n="33" d="100"/>
        <a:sy n="33" d="100"/>
      </p:scale>
      <p:origin x="0" y="1095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67763BB9-F958-491B-A1E6-A712A9386F6A}" type="datetimeFigureOut">
              <a:rPr lang="it-IT" smtClean="0"/>
              <a:pPr/>
              <a:t>18/04/2023</a:t>
            </a:fld>
            <a:endParaRPr lang="it-IT"/>
          </a:p>
        </p:txBody>
      </p:sp>
      <p:sp>
        <p:nvSpPr>
          <p:cNvPr id="4" name="Segnaposto piè di pagina 3"/>
          <p:cNvSpPr>
            <a:spLocks noGrp="1"/>
          </p:cNvSpPr>
          <p:nvPr>
            <p:ph type="ftr" sz="quarter" idx="2"/>
          </p:nvPr>
        </p:nvSpPr>
        <p:spPr>
          <a:xfrm>
            <a:off x="1" y="9428584"/>
            <a:ext cx="2945659" cy="496332"/>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4" y="9428584"/>
            <a:ext cx="2945659" cy="496332"/>
          </a:xfrm>
          <a:prstGeom prst="rect">
            <a:avLst/>
          </a:prstGeom>
        </p:spPr>
        <p:txBody>
          <a:bodyPr vert="horz" lIns="91440" tIns="45720" rIns="91440" bIns="45720" rtlCol="0" anchor="b"/>
          <a:lstStyle>
            <a:lvl1pPr algn="r">
              <a:defRPr sz="1200"/>
            </a:lvl1pPr>
          </a:lstStyle>
          <a:p>
            <a:fld id="{69ED3DDC-230B-47C5-9A5B-539676854B9B}" type="slidenum">
              <a:rPr lang="it-IT" smtClean="0"/>
              <a:pPr/>
              <a:t>‹N›</a:t>
            </a:fld>
            <a:endParaRPr lang="it-IT"/>
          </a:p>
        </p:txBody>
      </p:sp>
    </p:spTree>
    <p:extLst>
      <p:ext uri="{BB962C8B-B14F-4D97-AF65-F5344CB8AC3E}">
        <p14:creationId xmlns:p14="http://schemas.microsoft.com/office/powerpoint/2010/main" val="3439566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1"/>
            <a:ext cx="2945659" cy="498055"/>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4" y="1"/>
            <a:ext cx="2945659" cy="498055"/>
          </a:xfrm>
          <a:prstGeom prst="rect">
            <a:avLst/>
          </a:prstGeom>
        </p:spPr>
        <p:txBody>
          <a:bodyPr vert="horz" lIns="91440" tIns="45720" rIns="91440" bIns="45720" rtlCol="0"/>
          <a:lstStyle>
            <a:lvl1pPr algn="r">
              <a:defRPr sz="1200"/>
            </a:lvl1pPr>
          </a:lstStyle>
          <a:p>
            <a:fld id="{6F9BC55E-D66F-46B8-85BA-2BA8EBD209A8}" type="datetimeFigureOut">
              <a:rPr lang="it-IT" smtClean="0"/>
              <a:pPr/>
              <a:t>18/04/2023</a:t>
            </a:fld>
            <a:endParaRPr lang="it-IT"/>
          </a:p>
        </p:txBody>
      </p:sp>
      <p:sp>
        <p:nvSpPr>
          <p:cNvPr id="4" name="Segnaposto immagin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1" y="9428584"/>
            <a:ext cx="2945659" cy="498054"/>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4" y="9428584"/>
            <a:ext cx="2945659" cy="498054"/>
          </a:xfrm>
          <a:prstGeom prst="rect">
            <a:avLst/>
          </a:prstGeom>
        </p:spPr>
        <p:txBody>
          <a:bodyPr vert="horz" lIns="91440" tIns="45720" rIns="91440" bIns="45720" rtlCol="0" anchor="b"/>
          <a:lstStyle>
            <a:lvl1pPr algn="r">
              <a:defRPr sz="1200"/>
            </a:lvl1pPr>
          </a:lstStyle>
          <a:p>
            <a:fld id="{C6D191A7-4AEB-4907-B3E1-C4CBA8F939C8}" type="slidenum">
              <a:rPr lang="it-IT" smtClean="0"/>
              <a:pPr/>
              <a:t>‹N›</a:t>
            </a:fld>
            <a:endParaRPr lang="it-IT"/>
          </a:p>
        </p:txBody>
      </p:sp>
    </p:spTree>
    <p:extLst>
      <p:ext uri="{BB962C8B-B14F-4D97-AF65-F5344CB8AC3E}">
        <p14:creationId xmlns:p14="http://schemas.microsoft.com/office/powerpoint/2010/main" val="1369895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29DD9BE-D881-4E90-B142-49886E277946}"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txBox="1">
            <a:spLocks/>
          </p:cNvSpPr>
          <p:nvPr userDrawn="1"/>
        </p:nvSpPr>
        <p:spPr>
          <a:xfrm>
            <a:off x="10812879" y="6645275"/>
            <a:ext cx="13120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CD6C7172-82A2-408A-85BC-B6EA00545551}" type="slidenum">
              <a:rPr kumimoji="0" lang="it-IT" sz="1100" b="0" i="0" u="none" strike="noStrike" kern="1200" cap="none" spc="0" normalizeH="0" baseline="0" noProof="0" smtClean="0">
                <a:ln>
                  <a:noFill/>
                </a:ln>
                <a:solidFill>
                  <a:srgbClr val="FFFFFF"/>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it-IT" sz="1100" b="0" i="0" u="none" strike="noStrike" kern="1200" cap="none" spc="0" normalizeH="0" baseline="0" noProof="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193535611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35D08BF-1CB6-4D7E-9726-8C3C5F8B90CB}"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98421948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7739361-844B-43F8-84EB-8DA519C7F96D}"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380314119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7CA615B2-DE24-4004-BC2D-4BC2976A1056}"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89214896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D54D5BA-D547-40B2-93D3-B77B846DB0BC}"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985208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83B0769F-57DD-485B-B049-492AE133E17B}"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3700830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109728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21792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1C97938D-894F-4E84-864D-E54984966FC0}"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136462267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12955A1C-14AD-4A2D-9D9A-CBB4E56454F2}" type="datetime1">
              <a:rPr lang="it-IT" smtClean="0"/>
              <a:pPr/>
              <a:t>18/04/2023</a:t>
            </a:fld>
            <a:endParaRPr lang="it-IT"/>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5" name="Slide Number Placeholder 4"/>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90697856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fld id="{E34BE315-C7FD-42D4-A5FA-6DA8C9AA7221}"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4706519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it-IT"/>
              <a:t>Fare clic per modificare lo stile del titolo dello schema</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5D87EEAA-4FEA-44C3-841B-F91314F1CD35}" type="datetime1">
              <a:rPr lang="it-IT" smtClean="0"/>
              <a:pPr/>
              <a:t>18/04/2023</a:t>
            </a:fld>
            <a:endParaRPr lang="it-IT"/>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D6C7172-82A2-408A-85BC-B6EA00545551}" type="slidenum">
              <a:rPr lang="it-IT" smtClean="0"/>
              <a:pPr/>
              <a:t>‹N›</a:t>
            </a:fld>
            <a:endParaRPr lang="it-IT"/>
          </a:p>
        </p:txBody>
      </p:sp>
    </p:spTree>
    <p:extLst>
      <p:ext uri="{BB962C8B-B14F-4D97-AF65-F5344CB8AC3E}">
        <p14:creationId xmlns:p14="http://schemas.microsoft.com/office/powerpoint/2010/main" val="218927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15" y="0"/>
            <a:ext cx="12191985" cy="4915076"/>
          </a:xfrm>
          <a:blipFill>
            <a:blip r:embed="rId2" cstate="print"/>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B956A4CF-E24A-4806-8295-9C534A3FFF7C}"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9572605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7CA615B2-DE24-4004-BC2D-4BC2976A1056}"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89214896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35D08BF-1CB6-4D7E-9726-8C3C5F8B90CB}"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98421948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7739361-844B-43F8-84EB-8DA519C7F96D}"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380314119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it-IT"/>
              <a:t>Fare clic per modificare lo stile del sottotitolo dello schema</a:t>
            </a:r>
            <a:endParaRPr lang="en-US" dirty="0"/>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txBox="1">
            <a:spLocks/>
          </p:cNvSpPr>
          <p:nvPr userDrawn="1"/>
        </p:nvSpPr>
        <p:spPr>
          <a:xfrm>
            <a:off x="10812879" y="6645275"/>
            <a:ext cx="13120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CD6C7172-82A2-408A-85BC-B6EA00545551}" type="slidenum">
              <a:rPr kumimoji="0" lang="it-IT" sz="1100" b="0" i="0" u="none" strike="noStrike" kern="1200" cap="none" spc="0" normalizeH="0" baseline="0" noProof="0" smtClean="0">
                <a:ln>
                  <a:noFill/>
                </a:ln>
                <a:solidFill>
                  <a:srgbClr val="FFFFFF"/>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it-IT" sz="1100" b="0" i="0" u="none" strike="noStrike" kern="1200" cap="none" spc="0" normalizeH="0" baseline="0" noProof="0">
              <a:ln>
                <a:noFill/>
              </a:ln>
              <a:solidFill>
                <a:srgbClr val="FFFFFF"/>
              </a:solidFill>
              <a:effectLst/>
              <a:uLnTx/>
              <a:uFillTx/>
              <a:latin typeface="+mn-lt"/>
              <a:ea typeface="+mn-ea"/>
              <a:cs typeface="+mn-cs"/>
            </a:endParaRPr>
          </a:p>
        </p:txBody>
      </p:sp>
      <p:sp>
        <p:nvSpPr>
          <p:cNvPr id="11" name="Rectangle 6"/>
          <p:cNvSpPr/>
          <p:nvPr userDrawn="1"/>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dirty="0"/>
          </a:p>
        </p:txBody>
      </p:sp>
      <p:sp>
        <p:nvSpPr>
          <p:cNvPr id="12" name="Rectangle 6"/>
          <p:cNvSpPr/>
          <p:nvPr userDrawn="1"/>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it-IT" b="1" dirty="0"/>
              <a:t>ORDINE DEI DOTTORI COMMERCIALISTI E ESPERTI CONTABILI </a:t>
            </a:r>
            <a:r>
              <a:rPr lang="it-IT" b="1" dirty="0" err="1"/>
              <a:t>DI</a:t>
            </a:r>
            <a:r>
              <a:rPr lang="it-IT" b="1" dirty="0"/>
              <a:t> PISA</a:t>
            </a:r>
          </a:p>
          <a:p>
            <a:endParaRPr lang="it-IT" dirty="0"/>
          </a:p>
        </p:txBody>
      </p:sp>
    </p:spTree>
    <p:extLst>
      <p:ext uri="{BB962C8B-B14F-4D97-AF65-F5344CB8AC3E}">
        <p14:creationId xmlns:p14="http://schemas.microsoft.com/office/powerpoint/2010/main" val="193535611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
        <p:nvSpPr>
          <p:cNvPr id="8" name="Rectangle 8"/>
          <p:cNvSpPr/>
          <p:nvPr userDrawn="1"/>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9214896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D54D5BA-D547-40B2-93D3-B77B846DB0BC}"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6"/>
          <p:cNvSpPr/>
          <p:nvPr userDrawn="1"/>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599852082"/>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83B0769F-57DD-485B-B049-492AE133E17B}"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37008308"/>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109728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21792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1C97938D-894F-4E84-864D-E54984966FC0}"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136462267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12955A1C-14AD-4A2D-9D9A-CBB4E56454F2}" type="datetime1">
              <a:rPr lang="it-IT" smtClean="0"/>
              <a:pPr/>
              <a:t>18/04/2023</a:t>
            </a:fld>
            <a:endParaRPr lang="it-IT"/>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5" name="Slide Number Placeholder 4"/>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906978560"/>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fld id="{E34BE315-C7FD-42D4-A5FA-6DA8C9AA7221}"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47065194"/>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it-IT"/>
              <a:t>Fare clic per modificare lo stile del titolo dello schema</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5D87EEAA-4FEA-44C3-841B-F91314F1CD35}" type="datetime1">
              <a:rPr lang="it-IT" smtClean="0"/>
              <a:pPr/>
              <a:t>18/04/2023</a:t>
            </a:fld>
            <a:endParaRPr lang="it-IT"/>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D6C7172-82A2-408A-85BC-B6EA00545551}" type="slidenum">
              <a:rPr lang="it-IT" smtClean="0"/>
              <a:pPr/>
              <a:t>‹N›</a:t>
            </a:fld>
            <a:endParaRPr lang="it-IT"/>
          </a:p>
        </p:txBody>
      </p:sp>
    </p:spTree>
    <p:extLst>
      <p:ext uri="{BB962C8B-B14F-4D97-AF65-F5344CB8AC3E}">
        <p14:creationId xmlns:p14="http://schemas.microsoft.com/office/powerpoint/2010/main" val="218927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D54D5BA-D547-40B2-93D3-B77B846DB0BC}"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985208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15" y="0"/>
            <a:ext cx="12191985" cy="4915076"/>
          </a:xfrm>
          <a:blipFill>
            <a:blip r:embed="rId2" cstate="print"/>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B956A4CF-E24A-4806-8295-9C534A3FFF7C}"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95726057"/>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35D08BF-1CB6-4D7E-9726-8C3C5F8B90CB}"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984219480"/>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7739361-844B-43F8-84EB-8DA519C7F96D}"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380314119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numero diapositiva 2"/>
          <p:cNvSpPr>
            <a:spLocks noGrp="1"/>
          </p:cNvSpPr>
          <p:nvPr>
            <p:ph type="sldNum" sz="quarter" idx="10"/>
          </p:nvPr>
        </p:nvSpPr>
        <p:spPr/>
        <p:txBody>
          <a:bodyPr/>
          <a:lstStyle/>
          <a:p>
            <a:fld id="{CD6C7172-82A2-408A-85BC-B6EA00545551}" type="slidenum">
              <a:rPr lang="it-IT" smtClean="0"/>
              <a:pPr/>
              <a:t>‹N›</a:t>
            </a:fld>
            <a:endParaRPr lang="it-IT" dirty="0"/>
          </a:p>
        </p:txBody>
      </p:sp>
      <p:sp>
        <p:nvSpPr>
          <p:cNvPr id="4" name="Segnaposto piè di pagina 3"/>
          <p:cNvSpPr>
            <a:spLocks noGrp="1"/>
          </p:cNvSpPr>
          <p:nvPr>
            <p:ph type="ftr" sz="quarter" idx="11"/>
          </p:nvPr>
        </p:nvSpPr>
        <p:spPr/>
        <p:txBody>
          <a:bodyPr/>
          <a:lstStyle/>
          <a:p>
            <a:pPr algn="ctr"/>
            <a:r>
              <a:rPr lang="it-IT" b="1"/>
              <a:t>ORDINE DEI DOTTORI COMMERCIALISTI E ESPERTI CONTABILI DI PISA</a:t>
            </a:r>
            <a:endParaRPr lang="it-IT" b="1" dirty="0"/>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29DD9BE-D881-4E90-B142-49886E277946}"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5356110"/>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7CA615B2-DE24-4004-BC2D-4BC2976A1056}"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892148969"/>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D54D5BA-D547-40B2-93D3-B77B846DB0BC}"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985208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83B0769F-57DD-485B-B049-492AE133E17B}"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3700830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109728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21792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1C97938D-894F-4E84-864D-E54984966FC0}"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1364622676"/>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12955A1C-14AD-4A2D-9D9A-CBB4E56454F2}" type="datetime1">
              <a:rPr lang="it-IT" smtClean="0"/>
              <a:pPr/>
              <a:t>18/04/2023</a:t>
            </a:fld>
            <a:endParaRPr lang="it-IT"/>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5" name="Slide Number Placeholder 4"/>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90697856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83B0769F-57DD-485B-B049-492AE133E17B}"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3700830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fld id="{E34BE315-C7FD-42D4-A5FA-6DA8C9AA7221}"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47065194"/>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it-IT"/>
              <a:t>Fare clic per modificare lo stile del titolo dello schema</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5D87EEAA-4FEA-44C3-841B-F91314F1CD35}" type="datetime1">
              <a:rPr lang="it-IT" smtClean="0"/>
              <a:pPr/>
              <a:t>18/04/2023</a:t>
            </a:fld>
            <a:endParaRPr lang="it-IT"/>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D6C7172-82A2-408A-85BC-B6EA00545551}" type="slidenum">
              <a:rPr lang="it-IT" smtClean="0"/>
              <a:pPr/>
              <a:t>‹N›</a:t>
            </a:fld>
            <a:endParaRPr lang="it-IT"/>
          </a:p>
        </p:txBody>
      </p:sp>
    </p:spTree>
    <p:extLst>
      <p:ext uri="{BB962C8B-B14F-4D97-AF65-F5344CB8AC3E}">
        <p14:creationId xmlns:p14="http://schemas.microsoft.com/office/powerpoint/2010/main" val="2189271"/>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15" y="0"/>
            <a:ext cx="12191985" cy="4915076"/>
          </a:xfrm>
          <a:blipFill>
            <a:blip r:embed="rId2" cstate="print"/>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B956A4CF-E24A-4806-8295-9C534A3FFF7C}"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95726057"/>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35D08BF-1CB6-4D7E-9726-8C3C5F8B90CB}"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98421948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7739361-844B-43F8-84EB-8DA519C7F96D}"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3803141192"/>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Segnaposto piè di pagina 3">
            <a:extLst>
              <a:ext uri="{FF2B5EF4-FFF2-40B4-BE49-F238E27FC236}">
                <a16:creationId xmlns:a16="http://schemas.microsoft.com/office/drawing/2014/main" id="{94BADDB1-C7AC-4BA8-9617-4AB1D1355C2A}"/>
              </a:ext>
            </a:extLst>
          </p:cNvPr>
          <p:cNvSpPr>
            <a:spLocks noGrp="1"/>
          </p:cNvSpPr>
          <p:nvPr userDrawn="1">
            <p:ph type="ftr" sz="quarter" idx="3"/>
          </p:nvPr>
        </p:nvSpPr>
        <p:spPr>
          <a:xfrm>
            <a:off x="0" y="6350371"/>
            <a:ext cx="12192000" cy="507629"/>
          </a:xfrm>
          <a:prstGeom prst="rect">
            <a:avLst/>
          </a:prstGeom>
        </p:spPr>
        <p:txBody>
          <a:bodyPr anchor="ctr"/>
          <a:lstStyle>
            <a:lvl1pPr>
              <a:defRPr sz="1600">
                <a:solidFill>
                  <a:schemeClr val="bg1"/>
                </a:solidFill>
              </a:defRPr>
            </a:lvl1pPr>
          </a:lstStyle>
          <a:p>
            <a:pPr algn="ctr"/>
            <a:r>
              <a:rPr lang="it-IT" b="1" dirty="0"/>
              <a:t>ORDINE DEI DOTTORI COMMERCIALISTI E ESPERTI CONTABILI </a:t>
            </a:r>
            <a:r>
              <a:rPr lang="it-IT" b="1" dirty="0" err="1"/>
              <a:t>DI</a:t>
            </a:r>
            <a:r>
              <a:rPr lang="it-IT" b="1" dirty="0"/>
              <a:t> PISA</a:t>
            </a:r>
          </a:p>
        </p:txBody>
      </p:sp>
      <p:sp>
        <p:nvSpPr>
          <p:cNvPr id="8" name="Slide Number Placeholder 5"/>
          <p:cNvSpPr>
            <a:spLocks noGrp="1"/>
          </p:cNvSpPr>
          <p:nvPr>
            <p:ph type="sldNum" sz="quarter" idx="12"/>
          </p:nvPr>
        </p:nvSpPr>
        <p:spPr>
          <a:xfrm>
            <a:off x="10660479" y="6492875"/>
            <a:ext cx="1312025" cy="365125"/>
          </a:xfrm>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892148969"/>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29DD9BE-D881-4E90-B142-49886E277946}"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5356110"/>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D54D5BA-D547-40B2-93D3-B77B846DB0BC}"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985208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83B0769F-57DD-485B-B049-492AE133E17B}"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37008308"/>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109728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21792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1C97938D-894F-4E84-864D-E54984966FC0}"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136462267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109728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217920" y="2582334"/>
            <a:ext cx="4937760" cy="33782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1C97938D-894F-4E84-864D-E54984966FC0}"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1364622676"/>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12955A1C-14AD-4A2D-9D9A-CBB4E56454F2}" type="datetime1">
              <a:rPr lang="it-IT" smtClean="0"/>
              <a:pPr/>
              <a:t>18/04/2023</a:t>
            </a:fld>
            <a:endParaRPr lang="it-IT"/>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5" name="Slide Number Placeholder 4"/>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906978560"/>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fld id="{E34BE315-C7FD-42D4-A5FA-6DA8C9AA7221}"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47065194"/>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it-IT"/>
              <a:t>Fare clic per modificare lo stile del titolo dello schema</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5D87EEAA-4FEA-44C3-841B-F91314F1CD35}" type="datetime1">
              <a:rPr lang="it-IT" smtClean="0"/>
              <a:pPr/>
              <a:t>18/04/2023</a:t>
            </a:fld>
            <a:endParaRPr lang="it-IT"/>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D6C7172-82A2-408A-85BC-B6EA00545551}" type="slidenum">
              <a:rPr lang="it-IT" smtClean="0"/>
              <a:pPr/>
              <a:t>‹N›</a:t>
            </a:fld>
            <a:endParaRPr lang="it-IT"/>
          </a:p>
        </p:txBody>
      </p:sp>
    </p:spTree>
    <p:extLst>
      <p:ext uri="{BB962C8B-B14F-4D97-AF65-F5344CB8AC3E}">
        <p14:creationId xmlns:p14="http://schemas.microsoft.com/office/powerpoint/2010/main" val="218927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15" y="0"/>
            <a:ext cx="12191985" cy="4915076"/>
          </a:xfrm>
          <a:blipFill>
            <a:blip r:embed="rId2" cstate="print"/>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B956A4CF-E24A-4806-8295-9C534A3FFF7C}"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95726057"/>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35D08BF-1CB6-4D7E-9726-8C3C5F8B90CB}"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984219480"/>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7739361-844B-43F8-84EB-8DA519C7F96D}" type="datetime1">
              <a:rPr lang="it-IT" smtClean="0"/>
              <a:pPr/>
              <a:t>18/04/2023</a:t>
            </a:fld>
            <a:endParaRPr lang="it-IT"/>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6" name="Slide Number Placeholder 5"/>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3803141192"/>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425"/>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613" y="4406900"/>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12955A1C-14AD-4A2D-9D9A-CBB4E56454F2}" type="datetime1">
              <a:rPr lang="it-IT" smtClean="0"/>
              <a:pPr/>
              <a:t>18/04/2023</a:t>
            </a:fld>
            <a:endParaRPr lang="it-IT"/>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5" name="Slide Number Placeholder 4"/>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90697856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0" y="273050"/>
            <a:ext cx="40116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188"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4638"/>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4638"/>
            <a:ext cx="80772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1EEB4182-0FE5-44B9-9E8F-482FE0C215FF}" type="datetimeFigureOut">
              <a:rPr lang="it-IT" smtClean="0"/>
              <a:pPr/>
              <a:t>18/04/2023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71F09B-12AE-43C8-8D78-6DD98EB48FC6}"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fld id="{E34BE315-C7FD-42D4-A5FA-6DA8C9AA7221}" type="datetime1">
              <a:rPr lang="it-IT" smtClean="0"/>
              <a:pPr/>
              <a:t>18/04/2023</a:t>
            </a:fld>
            <a:endParaRPr lang="it-IT"/>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r>
              <a:rPr lang="it-IT"/>
              <a:t>ODCEC Pisa - Commissione di Studio per la consulenza all'innovazione delle PMI</a:t>
            </a:r>
          </a:p>
        </p:txBody>
      </p:sp>
      <p:sp>
        <p:nvSpPr>
          <p:cNvPr id="9" name="Slide Number Placeholder 8"/>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24706519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it-IT"/>
              <a:t>Fare clic per modificare lo stile del titolo dello schema</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5D87EEAA-4FEA-44C3-841B-F91314F1CD35}" type="datetime1">
              <a:rPr lang="it-IT" smtClean="0"/>
              <a:pPr/>
              <a:t>18/04/2023</a:t>
            </a:fld>
            <a:endParaRPr lang="it-IT"/>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D6C7172-82A2-408A-85BC-B6EA00545551}" type="slidenum">
              <a:rPr lang="it-IT" smtClean="0"/>
              <a:pPr/>
              <a:t>‹N›</a:t>
            </a:fld>
            <a:endParaRPr lang="it-IT"/>
          </a:p>
        </p:txBody>
      </p:sp>
    </p:spTree>
    <p:extLst>
      <p:ext uri="{BB962C8B-B14F-4D97-AF65-F5344CB8AC3E}">
        <p14:creationId xmlns:p14="http://schemas.microsoft.com/office/powerpoint/2010/main" val="218927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15" y="0"/>
            <a:ext cx="12191985" cy="4915076"/>
          </a:xfrm>
          <a:blipFill>
            <a:blip r:embed="rId2" cstate="print"/>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B956A4CF-E24A-4806-8295-9C534A3FFF7C}" type="datetime1">
              <a:rPr lang="it-IT" smtClean="0"/>
              <a:pPr/>
              <a:t>18/04/2023</a:t>
            </a:fld>
            <a:endParaRPr lang="it-IT"/>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it-IT"/>
              <a:t>ODCEC Pisa - Commissione di Studio per la consulenza all'innovazione delle PMI</a:t>
            </a:r>
          </a:p>
        </p:txBody>
      </p:sp>
      <p:sp>
        <p:nvSpPr>
          <p:cNvPr id="7" name="Slide Number Placeholder 6"/>
          <p:cNvSpPr>
            <a:spLocks noGrp="1"/>
          </p:cNvSpPr>
          <p:nvPr>
            <p:ph type="sldNum" sz="quarter" idx="12"/>
          </p:nvPr>
        </p:nvSpPr>
        <p:spPr/>
        <p:txBody>
          <a:bodyPr/>
          <a:lstStyle/>
          <a:p>
            <a:fld id="{CD6C7172-82A2-408A-85BC-B6EA00545551}" type="slidenum">
              <a:rPr lang="it-IT" smtClean="0"/>
              <a:pPr/>
              <a:t>‹N›</a:t>
            </a:fld>
            <a:endParaRPr lang="it-IT"/>
          </a:p>
        </p:txBody>
      </p:sp>
    </p:spTree>
    <p:extLst>
      <p:ext uri="{BB962C8B-B14F-4D97-AF65-F5344CB8AC3E}">
        <p14:creationId xmlns:p14="http://schemas.microsoft.com/office/powerpoint/2010/main" val="59572605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3.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Slide Number Placeholder 5"/>
          <p:cNvSpPr>
            <a:spLocks noGrp="1"/>
          </p:cNvSpPr>
          <p:nvPr>
            <p:ph type="sldNum" sz="quarter" idx="4"/>
          </p:nvPr>
        </p:nvSpPr>
        <p:spPr>
          <a:xfrm>
            <a:off x="10660479" y="6492875"/>
            <a:ext cx="1312025" cy="365125"/>
          </a:xfrm>
          <a:prstGeom prst="rect">
            <a:avLst/>
          </a:prstGeom>
        </p:spPr>
        <p:txBody>
          <a:bodyPr vert="horz" lIns="91440" tIns="45720" rIns="91440" bIns="45720" rtlCol="0" anchor="ctr"/>
          <a:lstStyle>
            <a:lvl1pPr algn="r">
              <a:defRPr sz="1100">
                <a:solidFill>
                  <a:srgbClr val="FFFFFF"/>
                </a:solidFill>
              </a:defRPr>
            </a:lvl1pPr>
          </a:lstStyle>
          <a:p>
            <a:fld id="{CD6C7172-82A2-408A-85BC-B6EA00545551}" type="slidenum">
              <a:rPr lang="it-IT" smtClean="0"/>
              <a:pPr/>
              <a:t>‹N›</a:t>
            </a:fld>
            <a:endParaRPr lang="it-IT"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Segnaposto piè di pagina 3">
            <a:extLst>
              <a:ext uri="{FF2B5EF4-FFF2-40B4-BE49-F238E27FC236}">
                <a16:creationId xmlns:a16="http://schemas.microsoft.com/office/drawing/2014/main" id="{94BADDB1-C7AC-4BA8-9617-4AB1D1355C2A}"/>
              </a:ext>
            </a:extLst>
          </p:cNvPr>
          <p:cNvSpPr>
            <a:spLocks noGrp="1"/>
          </p:cNvSpPr>
          <p:nvPr userDrawn="1">
            <p:ph type="ftr" sz="quarter" idx="3"/>
          </p:nvPr>
        </p:nvSpPr>
        <p:spPr>
          <a:xfrm>
            <a:off x="0" y="6350371"/>
            <a:ext cx="12192000" cy="507629"/>
          </a:xfrm>
          <a:prstGeom prst="rect">
            <a:avLst/>
          </a:prstGeom>
        </p:spPr>
        <p:txBody>
          <a:bodyPr anchor="ctr"/>
          <a:lstStyle>
            <a:lvl1pPr>
              <a:defRPr sz="1600">
                <a:solidFill>
                  <a:schemeClr val="bg1"/>
                </a:solidFill>
              </a:defRPr>
            </a:lvl1pPr>
          </a:lstStyle>
          <a:p>
            <a:pPr algn="ctr"/>
            <a:r>
              <a:rPr lang="it-IT" b="1" dirty="0"/>
              <a:t>ORDINE DEI DOTTORI COMMERCIALISTI E ESPERTI CONTABILI </a:t>
            </a:r>
            <a:r>
              <a:rPr lang="it-IT" b="1" dirty="0" err="1"/>
              <a:t>DI</a:t>
            </a:r>
            <a:r>
              <a:rPr lang="it-IT" b="1" dirty="0"/>
              <a:t> PISA</a:t>
            </a:r>
          </a:p>
        </p:txBody>
      </p:sp>
      <p:pic>
        <p:nvPicPr>
          <p:cNvPr id="12" name="Picture 2" descr="C:\Users\michela14\Desktop\logo_odcec_pi (175x148).jpg"/>
          <p:cNvPicPr>
            <a:picLocks noChangeAspect="1" noChangeArrowheads="1"/>
          </p:cNvPicPr>
          <p:nvPr userDrawn="1"/>
        </p:nvPicPr>
        <p:blipFill>
          <a:blip r:embed="rId13" cstate="print"/>
          <a:srcRect/>
          <a:stretch>
            <a:fillRect/>
          </a:stretch>
        </p:blipFill>
        <p:spPr bwMode="auto">
          <a:xfrm>
            <a:off x="0" y="6388924"/>
            <a:ext cx="547254" cy="469075"/>
          </a:xfrm>
          <a:prstGeom prst="rect">
            <a:avLst/>
          </a:prstGeom>
          <a:noFill/>
        </p:spPr>
      </p:pic>
    </p:spTree>
    <p:extLst>
      <p:ext uri="{BB962C8B-B14F-4D97-AF65-F5344CB8AC3E}">
        <p14:creationId xmlns:p14="http://schemas.microsoft.com/office/powerpoint/2010/main" val="234213957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Slide Number Placeholder 5"/>
          <p:cNvSpPr>
            <a:spLocks noGrp="1"/>
          </p:cNvSpPr>
          <p:nvPr>
            <p:ph type="sldNum" sz="quarter" idx="4"/>
          </p:nvPr>
        </p:nvSpPr>
        <p:spPr>
          <a:xfrm>
            <a:off x="10660479" y="6492875"/>
            <a:ext cx="1312025" cy="365125"/>
          </a:xfrm>
          <a:prstGeom prst="rect">
            <a:avLst/>
          </a:prstGeom>
        </p:spPr>
        <p:txBody>
          <a:bodyPr vert="horz" lIns="91440" tIns="45720" rIns="91440" bIns="45720" rtlCol="0" anchor="ctr"/>
          <a:lstStyle>
            <a:lvl1pPr algn="r">
              <a:defRPr sz="1100">
                <a:solidFill>
                  <a:srgbClr val="FFFFFF"/>
                </a:solidFill>
              </a:defRPr>
            </a:lvl1pPr>
          </a:lstStyle>
          <a:p>
            <a:fld id="{CD6C7172-82A2-408A-85BC-B6EA00545551}" type="slidenum">
              <a:rPr lang="it-IT" smtClean="0"/>
              <a:pPr/>
              <a:t>‹N›</a:t>
            </a:fld>
            <a:endParaRPr lang="it-IT"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Segnaposto piè di pagina 3">
            <a:extLst>
              <a:ext uri="{FF2B5EF4-FFF2-40B4-BE49-F238E27FC236}">
                <a16:creationId xmlns:a16="http://schemas.microsoft.com/office/drawing/2014/main" id="{94BADDB1-C7AC-4BA8-9617-4AB1D1355C2A}"/>
              </a:ext>
            </a:extLst>
          </p:cNvPr>
          <p:cNvSpPr>
            <a:spLocks noGrp="1"/>
          </p:cNvSpPr>
          <p:nvPr userDrawn="1">
            <p:ph type="ftr" sz="quarter" idx="3"/>
          </p:nvPr>
        </p:nvSpPr>
        <p:spPr>
          <a:xfrm>
            <a:off x="0" y="6350371"/>
            <a:ext cx="12192000" cy="507629"/>
          </a:xfrm>
          <a:prstGeom prst="rect">
            <a:avLst/>
          </a:prstGeom>
        </p:spPr>
        <p:txBody>
          <a:bodyPr anchor="ctr"/>
          <a:lstStyle>
            <a:lvl1pPr>
              <a:defRPr sz="1600">
                <a:solidFill>
                  <a:schemeClr val="bg1"/>
                </a:solidFill>
              </a:defRPr>
            </a:lvl1pPr>
          </a:lstStyle>
          <a:p>
            <a:pPr algn="ctr"/>
            <a:r>
              <a:rPr lang="it-IT" b="1" dirty="0"/>
              <a:t>ORDINE DEI DOTTORI COMMERCIALISTI E ESPERTI CONTABILI </a:t>
            </a:r>
            <a:r>
              <a:rPr lang="it-IT" b="1" dirty="0" err="1"/>
              <a:t>DI</a:t>
            </a:r>
            <a:r>
              <a:rPr lang="it-IT" b="1" dirty="0"/>
              <a:t> PISA</a:t>
            </a:r>
          </a:p>
        </p:txBody>
      </p:sp>
      <p:pic>
        <p:nvPicPr>
          <p:cNvPr id="12" name="Picture 2" descr="C:\Users\michela14\Desktop\logo_odcec_pi (175x148).jpg"/>
          <p:cNvPicPr>
            <a:picLocks noChangeAspect="1" noChangeArrowheads="1"/>
          </p:cNvPicPr>
          <p:nvPr userDrawn="1"/>
        </p:nvPicPr>
        <p:blipFill>
          <a:blip r:embed="rId12" cstate="print"/>
          <a:srcRect/>
          <a:stretch>
            <a:fillRect/>
          </a:stretch>
        </p:blipFill>
        <p:spPr bwMode="auto">
          <a:xfrm>
            <a:off x="0" y="6388924"/>
            <a:ext cx="547254" cy="469075"/>
          </a:xfrm>
          <a:prstGeom prst="rect">
            <a:avLst/>
          </a:prstGeom>
          <a:noFill/>
        </p:spPr>
      </p:pic>
    </p:spTree>
    <p:extLst>
      <p:ext uri="{BB962C8B-B14F-4D97-AF65-F5344CB8AC3E}">
        <p14:creationId xmlns:p14="http://schemas.microsoft.com/office/powerpoint/2010/main" val="2342139574"/>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Lst>
  <p:transition/>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Slide Number Placeholder 5"/>
          <p:cNvSpPr>
            <a:spLocks noGrp="1"/>
          </p:cNvSpPr>
          <p:nvPr>
            <p:ph type="sldNum" sz="quarter" idx="4"/>
          </p:nvPr>
        </p:nvSpPr>
        <p:spPr>
          <a:xfrm>
            <a:off x="10660479" y="6492875"/>
            <a:ext cx="1312025" cy="365125"/>
          </a:xfrm>
          <a:prstGeom prst="rect">
            <a:avLst/>
          </a:prstGeom>
        </p:spPr>
        <p:txBody>
          <a:bodyPr vert="horz" lIns="91440" tIns="45720" rIns="91440" bIns="45720" rtlCol="0" anchor="ctr"/>
          <a:lstStyle>
            <a:lvl1pPr algn="r">
              <a:defRPr sz="1100">
                <a:solidFill>
                  <a:srgbClr val="FFFFFF"/>
                </a:solidFill>
              </a:defRPr>
            </a:lvl1pPr>
          </a:lstStyle>
          <a:p>
            <a:fld id="{CD6C7172-82A2-408A-85BC-B6EA00545551}" type="slidenum">
              <a:rPr lang="it-IT" smtClean="0"/>
              <a:pPr/>
              <a:t>‹N›</a:t>
            </a:fld>
            <a:endParaRPr lang="it-IT"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Segnaposto piè di pagina 3">
            <a:extLst>
              <a:ext uri="{FF2B5EF4-FFF2-40B4-BE49-F238E27FC236}">
                <a16:creationId xmlns:a16="http://schemas.microsoft.com/office/drawing/2014/main" id="{94BADDB1-C7AC-4BA8-9617-4AB1D1355C2A}"/>
              </a:ext>
            </a:extLst>
          </p:cNvPr>
          <p:cNvSpPr>
            <a:spLocks noGrp="1"/>
          </p:cNvSpPr>
          <p:nvPr userDrawn="1">
            <p:ph type="ftr" sz="quarter" idx="3"/>
          </p:nvPr>
        </p:nvSpPr>
        <p:spPr>
          <a:xfrm>
            <a:off x="0" y="6350371"/>
            <a:ext cx="12192000" cy="507629"/>
          </a:xfrm>
          <a:prstGeom prst="rect">
            <a:avLst/>
          </a:prstGeom>
        </p:spPr>
        <p:txBody>
          <a:bodyPr anchor="ctr"/>
          <a:lstStyle>
            <a:lvl1pPr>
              <a:defRPr sz="1600">
                <a:solidFill>
                  <a:schemeClr val="bg1"/>
                </a:solidFill>
              </a:defRPr>
            </a:lvl1pPr>
          </a:lstStyle>
          <a:p>
            <a:pPr algn="ctr"/>
            <a:r>
              <a:rPr lang="it-IT" b="1" dirty="0"/>
              <a:t>ORDINE DEI DOTTORI COMMERCIALISTI E ESPERTI CONTABILI </a:t>
            </a:r>
            <a:r>
              <a:rPr lang="it-IT" b="1" dirty="0" err="1"/>
              <a:t>DI</a:t>
            </a:r>
            <a:r>
              <a:rPr lang="it-IT" b="1" dirty="0"/>
              <a:t> PISA</a:t>
            </a:r>
          </a:p>
        </p:txBody>
      </p:sp>
      <p:pic>
        <p:nvPicPr>
          <p:cNvPr id="12" name="Picture 2" descr="C:\Users\michela14\Desktop\logo_odcec_pi (175x148).jpg"/>
          <p:cNvPicPr>
            <a:picLocks noChangeAspect="1" noChangeArrowheads="1"/>
          </p:cNvPicPr>
          <p:nvPr userDrawn="1"/>
        </p:nvPicPr>
        <p:blipFill>
          <a:blip r:embed="rId14" cstate="print"/>
          <a:srcRect/>
          <a:stretch>
            <a:fillRect/>
          </a:stretch>
        </p:blipFill>
        <p:spPr bwMode="auto">
          <a:xfrm>
            <a:off x="0" y="6388924"/>
            <a:ext cx="547254" cy="469075"/>
          </a:xfrm>
          <a:prstGeom prst="rect">
            <a:avLst/>
          </a:prstGeom>
          <a:noFill/>
        </p:spPr>
      </p:pic>
    </p:spTree>
    <p:extLst>
      <p:ext uri="{BB962C8B-B14F-4D97-AF65-F5344CB8AC3E}">
        <p14:creationId xmlns:p14="http://schemas.microsoft.com/office/powerpoint/2010/main" val="2342139574"/>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Lst>
  <p:transition/>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Slide Number Placeholder 5"/>
          <p:cNvSpPr>
            <a:spLocks noGrp="1"/>
          </p:cNvSpPr>
          <p:nvPr>
            <p:ph type="sldNum" sz="quarter" idx="4"/>
          </p:nvPr>
        </p:nvSpPr>
        <p:spPr>
          <a:xfrm>
            <a:off x="10660479" y="6492875"/>
            <a:ext cx="1312025" cy="365125"/>
          </a:xfrm>
          <a:prstGeom prst="rect">
            <a:avLst/>
          </a:prstGeom>
        </p:spPr>
        <p:txBody>
          <a:bodyPr vert="horz" lIns="91440" tIns="45720" rIns="91440" bIns="45720" rtlCol="0" anchor="ctr"/>
          <a:lstStyle>
            <a:lvl1pPr algn="r">
              <a:defRPr sz="1100">
                <a:solidFill>
                  <a:srgbClr val="FFFFFF"/>
                </a:solidFill>
              </a:defRPr>
            </a:lvl1pPr>
          </a:lstStyle>
          <a:p>
            <a:fld id="{CD6C7172-82A2-408A-85BC-B6EA00545551}" type="slidenum">
              <a:rPr lang="it-IT" smtClean="0"/>
              <a:pPr/>
              <a:t>‹N›</a:t>
            </a:fld>
            <a:endParaRPr lang="it-IT"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Segnaposto piè di pagina 3">
            <a:extLst>
              <a:ext uri="{FF2B5EF4-FFF2-40B4-BE49-F238E27FC236}">
                <a16:creationId xmlns:a16="http://schemas.microsoft.com/office/drawing/2014/main" id="{94BADDB1-C7AC-4BA8-9617-4AB1D1355C2A}"/>
              </a:ext>
            </a:extLst>
          </p:cNvPr>
          <p:cNvSpPr>
            <a:spLocks noGrp="1"/>
          </p:cNvSpPr>
          <p:nvPr userDrawn="1">
            <p:ph type="ftr" sz="quarter" idx="3"/>
          </p:nvPr>
        </p:nvSpPr>
        <p:spPr>
          <a:xfrm>
            <a:off x="0" y="6350371"/>
            <a:ext cx="12192000" cy="507629"/>
          </a:xfrm>
          <a:prstGeom prst="rect">
            <a:avLst/>
          </a:prstGeom>
        </p:spPr>
        <p:txBody>
          <a:bodyPr anchor="ctr"/>
          <a:lstStyle>
            <a:lvl1pPr>
              <a:defRPr sz="1600">
                <a:solidFill>
                  <a:schemeClr val="bg1"/>
                </a:solidFill>
              </a:defRPr>
            </a:lvl1pPr>
          </a:lstStyle>
          <a:p>
            <a:pPr algn="ctr"/>
            <a:r>
              <a:rPr lang="it-IT" b="1" dirty="0"/>
              <a:t>ORDINE DEI DOTTORI COMMERCIALISTI E ESPERTI CONTABILI </a:t>
            </a:r>
            <a:r>
              <a:rPr lang="it-IT" b="1" dirty="0" err="1"/>
              <a:t>DI</a:t>
            </a:r>
            <a:r>
              <a:rPr lang="it-IT" b="1" dirty="0"/>
              <a:t> PISA</a:t>
            </a:r>
          </a:p>
        </p:txBody>
      </p:sp>
      <p:pic>
        <p:nvPicPr>
          <p:cNvPr id="12" name="Picture 2" descr="C:\Users\michela14\Desktop\logo_odcec_pi (175x148).jpg"/>
          <p:cNvPicPr>
            <a:picLocks noChangeAspect="1" noChangeArrowheads="1"/>
          </p:cNvPicPr>
          <p:nvPr userDrawn="1"/>
        </p:nvPicPr>
        <p:blipFill>
          <a:blip r:embed="rId13" cstate="print"/>
          <a:srcRect/>
          <a:stretch>
            <a:fillRect/>
          </a:stretch>
        </p:blipFill>
        <p:spPr bwMode="auto">
          <a:xfrm>
            <a:off x="0" y="6388924"/>
            <a:ext cx="547254" cy="469075"/>
          </a:xfrm>
          <a:prstGeom prst="rect">
            <a:avLst/>
          </a:prstGeom>
          <a:noFill/>
        </p:spPr>
      </p:pic>
    </p:spTree>
    <p:extLst>
      <p:ext uri="{BB962C8B-B14F-4D97-AF65-F5344CB8AC3E}">
        <p14:creationId xmlns:p14="http://schemas.microsoft.com/office/powerpoint/2010/main" val="234213957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Slide Number Placeholder 5"/>
          <p:cNvSpPr>
            <a:spLocks noGrp="1"/>
          </p:cNvSpPr>
          <p:nvPr>
            <p:ph type="sldNum" sz="quarter" idx="4"/>
          </p:nvPr>
        </p:nvSpPr>
        <p:spPr>
          <a:xfrm>
            <a:off x="10660479" y="6492875"/>
            <a:ext cx="1312025" cy="365125"/>
          </a:xfrm>
          <a:prstGeom prst="rect">
            <a:avLst/>
          </a:prstGeom>
        </p:spPr>
        <p:txBody>
          <a:bodyPr vert="horz" lIns="91440" tIns="45720" rIns="91440" bIns="45720" rtlCol="0" anchor="ctr"/>
          <a:lstStyle>
            <a:lvl1pPr algn="r">
              <a:defRPr sz="1100">
                <a:solidFill>
                  <a:srgbClr val="FFFFFF"/>
                </a:solidFill>
              </a:defRPr>
            </a:lvl1pPr>
          </a:lstStyle>
          <a:p>
            <a:fld id="{CD6C7172-82A2-408A-85BC-B6EA00545551}" type="slidenum">
              <a:rPr lang="it-IT" smtClean="0"/>
              <a:pPr/>
              <a:t>‹N›</a:t>
            </a:fld>
            <a:endParaRPr lang="it-IT"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Segnaposto piè di pagina 3">
            <a:extLst>
              <a:ext uri="{FF2B5EF4-FFF2-40B4-BE49-F238E27FC236}">
                <a16:creationId xmlns:a16="http://schemas.microsoft.com/office/drawing/2014/main" id="{94BADDB1-C7AC-4BA8-9617-4AB1D1355C2A}"/>
              </a:ext>
            </a:extLst>
          </p:cNvPr>
          <p:cNvSpPr>
            <a:spLocks noGrp="1"/>
          </p:cNvSpPr>
          <p:nvPr userDrawn="1">
            <p:ph type="ftr" sz="quarter" idx="3"/>
          </p:nvPr>
        </p:nvSpPr>
        <p:spPr>
          <a:xfrm>
            <a:off x="0" y="6350371"/>
            <a:ext cx="12192000" cy="507629"/>
          </a:xfrm>
          <a:prstGeom prst="rect">
            <a:avLst/>
          </a:prstGeom>
        </p:spPr>
        <p:txBody>
          <a:bodyPr anchor="ctr"/>
          <a:lstStyle>
            <a:lvl1pPr>
              <a:defRPr sz="1600">
                <a:solidFill>
                  <a:schemeClr val="bg1"/>
                </a:solidFill>
              </a:defRPr>
            </a:lvl1pPr>
          </a:lstStyle>
          <a:p>
            <a:pPr algn="ctr"/>
            <a:r>
              <a:rPr lang="it-IT" b="1" dirty="0"/>
              <a:t>ORDINE DEI DOTTORI COMMERCIALISTI E ESPERTI CONTABILI </a:t>
            </a:r>
            <a:r>
              <a:rPr lang="it-IT" b="1" dirty="0" err="1"/>
              <a:t>DI</a:t>
            </a:r>
            <a:r>
              <a:rPr lang="it-IT" b="1" dirty="0"/>
              <a:t> PISA</a:t>
            </a:r>
          </a:p>
        </p:txBody>
      </p:sp>
      <p:pic>
        <p:nvPicPr>
          <p:cNvPr id="12" name="Picture 2" descr="C:\Users\michela14\Desktop\logo_odcec_pi (175x148).jpg"/>
          <p:cNvPicPr>
            <a:picLocks noChangeAspect="1" noChangeArrowheads="1"/>
          </p:cNvPicPr>
          <p:nvPr userDrawn="1"/>
        </p:nvPicPr>
        <p:blipFill>
          <a:blip r:embed="rId13" cstate="print"/>
          <a:srcRect/>
          <a:stretch>
            <a:fillRect/>
          </a:stretch>
        </p:blipFill>
        <p:spPr bwMode="auto">
          <a:xfrm>
            <a:off x="0" y="6388924"/>
            <a:ext cx="547254" cy="469075"/>
          </a:xfrm>
          <a:prstGeom prst="rect">
            <a:avLst/>
          </a:prstGeom>
          <a:noFill/>
        </p:spPr>
      </p:pic>
    </p:spTree>
    <p:extLst>
      <p:ext uri="{BB962C8B-B14F-4D97-AF65-F5344CB8AC3E}">
        <p14:creationId xmlns:p14="http://schemas.microsoft.com/office/powerpoint/2010/main" val="2342139574"/>
      </p:ext>
    </p:extLst>
  </p:cSld>
  <p:clrMap bg1="lt1" tx1="dk1" bg2="lt2" tx2="dk2" accent1="accent1" accent2="accent2" accent3="accent3" accent4="accent4" accent5="accent5" accent6="accent6" hlink="hlink" folHlink="folHlink"/>
  <p:sldLayoutIdLst>
    <p:sldLayoutId id="2147483758" r:id="rId1"/>
    <p:sldLayoutId id="2147483757"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EB4182-0FE5-44B9-9E8F-482FE0C215FF}" type="datetimeFigureOut">
              <a:rPr lang="it-IT" smtClean="0"/>
              <a:pPr/>
              <a:t>18/04/2023</a:t>
            </a:fld>
            <a:endParaRPr lang="it-IT"/>
          </a:p>
        </p:txBody>
      </p:sp>
      <p:sp>
        <p:nvSpPr>
          <p:cNvPr id="5" name="Segnaposto piè di pagina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71F09B-12AE-43C8-8D78-6DD98EB48FC6}"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1</a:t>
            </a:fld>
            <a:endParaRPr lang="it-IT" sz="1400" b="1" dirty="0"/>
          </a:p>
        </p:txBody>
      </p:sp>
      <p:sp>
        <p:nvSpPr>
          <p:cNvPr id="7" name="Rettangolo 6"/>
          <p:cNvSpPr/>
          <p:nvPr/>
        </p:nvSpPr>
        <p:spPr>
          <a:xfrm>
            <a:off x="2861187" y="589935"/>
            <a:ext cx="3459879" cy="2604107"/>
          </a:xfrm>
          <a:prstGeom prst="rect">
            <a:avLst/>
          </a:prstGeom>
          <a:noFill/>
        </p:spPr>
        <p:txBody>
          <a:bodyPr wrap="square" lIns="91440" tIns="45720" rIns="91440" bIns="45720">
            <a:spAutoFit/>
          </a:bodyPr>
          <a:lstStyle/>
          <a:p>
            <a:pPr algn="ctr"/>
            <a:endParaRPr lang="it-IT"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askerville Old Face"/>
            </a:endParaRPr>
          </a:p>
        </p:txBody>
      </p:sp>
      <p:pic>
        <p:nvPicPr>
          <p:cNvPr id="2" name="Immagine 1"/>
          <p:cNvPicPr>
            <a:picLocks noChangeAspect="1"/>
          </p:cNvPicPr>
          <p:nvPr/>
        </p:nvPicPr>
        <p:blipFill rotWithShape="1">
          <a:blip r:embed="rId2" cstate="print"/>
          <a:srcRect b="70614"/>
          <a:stretch/>
        </p:blipFill>
        <p:spPr>
          <a:xfrm>
            <a:off x="2575434" y="448138"/>
            <a:ext cx="6889200" cy="1660939"/>
          </a:xfrm>
          <a:prstGeom prst="rect">
            <a:avLst/>
          </a:prstGeom>
        </p:spPr>
      </p:pic>
      <p:sp>
        <p:nvSpPr>
          <p:cNvPr id="6" name="CasellaDiTesto 5"/>
          <p:cNvSpPr txBox="1"/>
          <p:nvPr/>
        </p:nvSpPr>
        <p:spPr>
          <a:xfrm>
            <a:off x="3660569" y="4706372"/>
            <a:ext cx="4459184" cy="830997"/>
          </a:xfrm>
          <a:prstGeom prst="rect">
            <a:avLst/>
          </a:prstGeom>
          <a:noFill/>
        </p:spPr>
        <p:txBody>
          <a:bodyPr wrap="square" rtlCol="0">
            <a:spAutoFit/>
          </a:bodyPr>
          <a:lstStyle/>
          <a:p>
            <a:pPr algn="ctr"/>
            <a:r>
              <a:rPr lang="it-IT" sz="1200" dirty="0">
                <a:solidFill>
                  <a:schemeClr val="accent1">
                    <a:lumMod val="75000"/>
                  </a:schemeClr>
                </a:solidFill>
              </a:rPr>
              <a:t>18 aprile 2023</a:t>
            </a:r>
          </a:p>
          <a:p>
            <a:pPr algn="ctr"/>
            <a:endParaRPr lang="it-IT" sz="1200" dirty="0">
              <a:solidFill>
                <a:schemeClr val="accent1">
                  <a:lumMod val="75000"/>
                </a:schemeClr>
              </a:solidFill>
            </a:endParaRPr>
          </a:p>
          <a:p>
            <a:pPr algn="ctr"/>
            <a:r>
              <a:rPr lang="it-IT" sz="1200" b="1" dirty="0">
                <a:solidFill>
                  <a:schemeClr val="accent1">
                    <a:lumMod val="75000"/>
                  </a:schemeClr>
                </a:solidFill>
              </a:rPr>
              <a:t>ODCEC Pisa, P.zza Vittorio Emanuele II, 2, Pisa</a:t>
            </a:r>
          </a:p>
          <a:p>
            <a:endParaRPr lang="it-IT" sz="1200" dirty="0">
              <a:solidFill>
                <a:schemeClr val="accent1">
                  <a:lumMod val="75000"/>
                </a:schemeClr>
              </a:solidFill>
            </a:endParaRPr>
          </a:p>
        </p:txBody>
      </p:sp>
      <p:sp>
        <p:nvSpPr>
          <p:cNvPr id="8" name="CasellaDiTesto 7"/>
          <p:cNvSpPr txBox="1"/>
          <p:nvPr/>
        </p:nvSpPr>
        <p:spPr>
          <a:xfrm>
            <a:off x="2315688" y="3010867"/>
            <a:ext cx="7148946" cy="1384995"/>
          </a:xfrm>
          <a:prstGeom prst="rect">
            <a:avLst/>
          </a:prstGeom>
          <a:noFill/>
        </p:spPr>
        <p:txBody>
          <a:bodyPr wrap="square" rtlCol="0">
            <a:spAutoFit/>
          </a:bodyPr>
          <a:lstStyle/>
          <a:p>
            <a:pPr algn="ctr"/>
            <a:r>
              <a:rPr lang="it-IT" sz="2800" b="1" dirty="0">
                <a:solidFill>
                  <a:schemeClr val="accent1">
                    <a:lumMod val="75000"/>
                  </a:schemeClr>
                </a:solidFill>
              </a:rPr>
              <a:t>LE NOVITÀ IN TEMA DI FISCALITÀ DEI TRUST ALLA LUCE DELLA CIRCOLARE 34/E ADE – IMPOSTE DIRETTE</a:t>
            </a:r>
            <a:endParaRPr lang="it-IT" sz="2800" dirty="0">
              <a:solidFill>
                <a:schemeClr val="accent1">
                  <a:lumMod val="75000"/>
                </a:schemeClr>
              </a:solidFill>
            </a:endParaRPr>
          </a:p>
        </p:txBody>
      </p:sp>
      <p:sp>
        <p:nvSpPr>
          <p:cNvPr id="9" name="CasellaDiTesto 8"/>
          <p:cNvSpPr txBox="1"/>
          <p:nvPr/>
        </p:nvSpPr>
        <p:spPr>
          <a:xfrm>
            <a:off x="190004" y="5723907"/>
            <a:ext cx="3123211" cy="523220"/>
          </a:xfrm>
          <a:prstGeom prst="rect">
            <a:avLst/>
          </a:prstGeom>
          <a:noFill/>
        </p:spPr>
        <p:txBody>
          <a:bodyPr wrap="square" rtlCol="0">
            <a:spAutoFit/>
          </a:bodyPr>
          <a:lstStyle/>
          <a:p>
            <a:r>
              <a:rPr lang="it-IT" sz="1400" b="1" dirty="0">
                <a:solidFill>
                  <a:schemeClr val="accent1">
                    <a:lumMod val="75000"/>
                  </a:schemeClr>
                </a:solidFill>
              </a:rPr>
              <a:t>A cura di:</a:t>
            </a:r>
          </a:p>
          <a:p>
            <a:r>
              <a:rPr lang="it-IT" sz="1400" b="1" dirty="0">
                <a:solidFill>
                  <a:schemeClr val="accent1">
                    <a:lumMod val="75000"/>
                  </a:schemeClr>
                </a:solidFill>
              </a:rPr>
              <a:t>Dott. NICOLA ROSSI </a:t>
            </a:r>
          </a:p>
        </p:txBody>
      </p:sp>
      <p:pic>
        <p:nvPicPr>
          <p:cNvPr id="1026" name="Picture 2" descr="C:\Users\michela14\Desktop\logo_odcec_pi (175x148).jpg"/>
          <p:cNvPicPr>
            <a:picLocks noChangeAspect="1" noChangeArrowheads="1"/>
          </p:cNvPicPr>
          <p:nvPr/>
        </p:nvPicPr>
        <p:blipFill>
          <a:blip r:embed="rId3" cstate="print"/>
          <a:srcRect/>
          <a:stretch>
            <a:fillRect/>
          </a:stretch>
        </p:blipFill>
        <p:spPr bwMode="auto">
          <a:xfrm>
            <a:off x="0" y="6388924"/>
            <a:ext cx="547254" cy="469075"/>
          </a:xfrm>
          <a:prstGeom prst="rect">
            <a:avLst/>
          </a:prstGeom>
          <a:noFill/>
        </p:spPr>
      </p:pic>
      <p:sp>
        <p:nvSpPr>
          <p:cNvPr id="3" name="CasellaDiTesto 2">
            <a:extLst>
              <a:ext uri="{FF2B5EF4-FFF2-40B4-BE49-F238E27FC236}">
                <a16:creationId xmlns:a16="http://schemas.microsoft.com/office/drawing/2014/main" id="{A3217A88-FD33-BCFA-01F0-0A7341417E27}"/>
              </a:ext>
            </a:extLst>
          </p:cNvPr>
          <p:cNvSpPr txBox="1"/>
          <p:nvPr/>
        </p:nvSpPr>
        <p:spPr>
          <a:xfrm>
            <a:off x="4052734" y="2282939"/>
            <a:ext cx="3674853" cy="461665"/>
          </a:xfrm>
          <a:prstGeom prst="rect">
            <a:avLst/>
          </a:prstGeom>
          <a:noFill/>
        </p:spPr>
        <p:txBody>
          <a:bodyPr wrap="square" rtlCol="0">
            <a:spAutoFit/>
          </a:bodyPr>
          <a:lstStyle/>
          <a:p>
            <a:pPr algn="ctr"/>
            <a:r>
              <a:rPr lang="it-IT" sz="1200" b="1" dirty="0">
                <a:solidFill>
                  <a:srgbClr val="60689F"/>
                </a:solidFill>
              </a:rPr>
              <a:t>Commissione Consulenza Direzionale Organizzativa Per L'innovazione Delle P.M.I</a:t>
            </a:r>
            <a:r>
              <a:rPr lang="it-IT" sz="1200" b="1" dirty="0">
                <a:solidFill>
                  <a:schemeClr val="accent1">
                    <a:lumMod val="75000"/>
                  </a:schemeClr>
                </a:solidFill>
              </a:rPr>
              <a:t>.</a:t>
            </a:r>
          </a:p>
        </p:txBody>
      </p:sp>
    </p:spTree>
    <p:extLst>
      <p:ext uri="{BB962C8B-B14F-4D97-AF65-F5344CB8AC3E}">
        <p14:creationId xmlns:p14="http://schemas.microsoft.com/office/powerpoint/2010/main" val="880878200"/>
      </p:ext>
    </p:extLst>
  </p:cSld>
  <p:clrMapOvr>
    <a:masterClrMapping/>
  </p:clrMapOvr>
  <p:transition advTm="149519"/>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10</a:t>
            </a:fld>
            <a:endParaRPr lang="it-IT" sz="1400" b="1" dirty="0"/>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1" name="CasellaDiTesto 10"/>
          <p:cNvSpPr txBox="1"/>
          <p:nvPr/>
        </p:nvSpPr>
        <p:spPr>
          <a:xfrm>
            <a:off x="496785" y="196381"/>
            <a:ext cx="11174681" cy="523220"/>
          </a:xfrm>
          <a:prstGeom prst="rect">
            <a:avLst/>
          </a:prstGeom>
          <a:noFill/>
        </p:spPr>
        <p:txBody>
          <a:bodyPr wrap="square" rtlCol="0">
            <a:spAutoFit/>
          </a:bodyPr>
          <a:lstStyle/>
          <a:p>
            <a:pPr algn="ctr"/>
            <a:r>
              <a:rPr lang="it-IT" sz="2800" dirty="0">
                <a:solidFill>
                  <a:schemeClr val="bg2">
                    <a:lumMod val="25000"/>
                  </a:schemeClr>
                </a:solidFill>
              </a:rPr>
              <a:t>2. DISCIPLINA IMPOSTE SUI REDDITI</a:t>
            </a:r>
          </a:p>
        </p:txBody>
      </p:sp>
      <p:sp>
        <p:nvSpPr>
          <p:cNvPr id="6" name="CasellaDiTesto 5">
            <a:extLst>
              <a:ext uri="{FF2B5EF4-FFF2-40B4-BE49-F238E27FC236}">
                <a16:creationId xmlns:a16="http://schemas.microsoft.com/office/drawing/2014/main" id="{FEC1E6C8-19C8-DB40-8E83-9E6ADAF76611}"/>
              </a:ext>
            </a:extLst>
          </p:cNvPr>
          <p:cNvSpPr txBox="1"/>
          <p:nvPr/>
        </p:nvSpPr>
        <p:spPr>
          <a:xfrm>
            <a:off x="722415" y="5260448"/>
            <a:ext cx="10691748" cy="646331"/>
          </a:xfrm>
          <a:prstGeom prst="rect">
            <a:avLst/>
          </a:prstGeom>
          <a:noFill/>
        </p:spPr>
        <p:txBody>
          <a:bodyPr wrap="square" rtlCol="0">
            <a:spAutoFit/>
          </a:bodyPr>
          <a:lstStyle/>
          <a:p>
            <a:r>
              <a:rPr lang="it-IT" i="1" dirty="0">
                <a:solidFill>
                  <a:srgbClr val="000000"/>
                </a:solidFill>
                <a:latin typeface="Times New Roman" panose="02020603050405020304" pitchFamily="18" charset="0"/>
              </a:rPr>
              <a:t>RATIO: in questi casi trattasi di redditi che non subiscono una tassazione congrua nella giurisdizione di stabilimento del trust prima di essere attribuiti ai soggetti residenti in Italia. </a:t>
            </a:r>
          </a:p>
        </p:txBody>
      </p:sp>
      <p:sp>
        <p:nvSpPr>
          <p:cNvPr id="8" name="CasellaDiTesto 7">
            <a:extLst>
              <a:ext uri="{FF2B5EF4-FFF2-40B4-BE49-F238E27FC236}">
                <a16:creationId xmlns:a16="http://schemas.microsoft.com/office/drawing/2014/main" id="{BD2D9F6E-2992-1734-1A41-AC13CDD02FDF}"/>
              </a:ext>
            </a:extLst>
          </p:cNvPr>
          <p:cNvSpPr txBox="1"/>
          <p:nvPr/>
        </p:nvSpPr>
        <p:spPr>
          <a:xfrm>
            <a:off x="4416517" y="1548763"/>
            <a:ext cx="3142592" cy="400110"/>
          </a:xfrm>
          <a:prstGeom prst="rect">
            <a:avLst/>
          </a:prstGeom>
          <a:noFill/>
        </p:spPr>
        <p:txBody>
          <a:bodyPr wrap="none" rtlCol="0">
            <a:spAutoFit/>
          </a:bodyPr>
          <a:lstStyle/>
          <a:p>
            <a:r>
              <a:rPr lang="it-IT" sz="2000" dirty="0">
                <a:solidFill>
                  <a:schemeClr val="bg2">
                    <a:lumMod val="50000"/>
                  </a:schemeClr>
                </a:solidFill>
              </a:rPr>
              <a:t>TRUST OPACO ESTERO</a:t>
            </a:r>
          </a:p>
        </p:txBody>
      </p:sp>
      <p:sp>
        <p:nvSpPr>
          <p:cNvPr id="3" name="CasellaDiTesto 2">
            <a:extLst>
              <a:ext uri="{FF2B5EF4-FFF2-40B4-BE49-F238E27FC236}">
                <a16:creationId xmlns:a16="http://schemas.microsoft.com/office/drawing/2014/main" id="{25CDB0AE-FD6E-6CC5-9655-93DC119E8110}"/>
              </a:ext>
            </a:extLst>
          </p:cNvPr>
          <p:cNvSpPr txBox="1"/>
          <p:nvPr/>
        </p:nvSpPr>
        <p:spPr>
          <a:xfrm>
            <a:off x="722415" y="1984303"/>
            <a:ext cx="10621398" cy="923330"/>
          </a:xfrm>
          <a:prstGeom prst="rect">
            <a:avLst/>
          </a:prstGeom>
          <a:noFill/>
        </p:spPr>
        <p:txBody>
          <a:bodyPr wrap="square" rtlCol="0">
            <a:spAutoFit/>
          </a:bodyPr>
          <a:lstStyle/>
          <a:p>
            <a:r>
              <a:rPr lang="it-IT" i="1" dirty="0">
                <a:solidFill>
                  <a:srgbClr val="000000"/>
                </a:solidFill>
                <a:latin typeface="Times New Roman" panose="02020603050405020304" pitchFamily="18" charset="0"/>
              </a:rPr>
              <a:t>La disciplina generale afferma che il trust opaco estero è soggetto passivo in Italia </a:t>
            </a:r>
            <a:r>
              <a:rPr lang="it-IT" b="1" i="1" dirty="0">
                <a:solidFill>
                  <a:srgbClr val="000000"/>
                </a:solidFill>
                <a:latin typeface="Times New Roman" panose="02020603050405020304" pitchFamily="18" charset="0"/>
              </a:rPr>
              <a:t>per i soli redditi prodotti nel territorio dello Stato</a:t>
            </a:r>
            <a:r>
              <a:rPr lang="it-IT" i="1" dirty="0">
                <a:solidFill>
                  <a:srgbClr val="000000"/>
                </a:solidFill>
                <a:latin typeface="Times New Roman" panose="02020603050405020304" pitchFamily="18" charset="0"/>
              </a:rPr>
              <a:t> e ordinariamente, la relativa “attribuzione” al beneficiario non dà luogo a tassazione in capo allo stesso. (151 e 153 del Tuir)</a:t>
            </a:r>
          </a:p>
        </p:txBody>
      </p:sp>
      <p:sp>
        <p:nvSpPr>
          <p:cNvPr id="10" name="CasellaDiTesto 9">
            <a:extLst>
              <a:ext uri="{FF2B5EF4-FFF2-40B4-BE49-F238E27FC236}">
                <a16:creationId xmlns:a16="http://schemas.microsoft.com/office/drawing/2014/main" id="{34376F12-6819-9834-7128-E5FD285B66D1}"/>
              </a:ext>
            </a:extLst>
          </p:cNvPr>
          <p:cNvSpPr txBox="1"/>
          <p:nvPr/>
        </p:nvSpPr>
        <p:spPr>
          <a:xfrm>
            <a:off x="722416" y="3709999"/>
            <a:ext cx="10691748" cy="1477328"/>
          </a:xfrm>
          <a:prstGeom prst="rect">
            <a:avLst/>
          </a:prstGeom>
          <a:noFill/>
        </p:spPr>
        <p:txBody>
          <a:bodyPr wrap="square" rtlCol="0">
            <a:spAutoFit/>
          </a:bodyPr>
          <a:lstStyle/>
          <a:p>
            <a:r>
              <a:rPr lang="it-IT" i="1" dirty="0">
                <a:solidFill>
                  <a:srgbClr val="000000"/>
                </a:solidFill>
                <a:latin typeface="Times New Roman" panose="02020603050405020304" pitchFamily="18" charset="0"/>
              </a:rPr>
              <a:t>Lettera g-sexies) del comma 1 dell’articolo 44 del Tuir: nel caso di trust opaco stabilito in Stati e territori che, con riferimento al trattamento dei redditi prodotti dal trust, si considerano a fiscalità privilegiata ai sensi dell’articolo 47-bis del Tuir, le “attribuzioni” a soggetti residenti in Italia, anche se non “beneficiari individuati”, assumono rilevanza reddituale in capo agli stessi come reddito di capitale e in base al criterio di cassa . DOPPIA TASSAZIONE </a:t>
            </a:r>
          </a:p>
        </p:txBody>
      </p:sp>
      <p:sp>
        <p:nvSpPr>
          <p:cNvPr id="12" name="CasellaDiTesto 11">
            <a:extLst>
              <a:ext uri="{FF2B5EF4-FFF2-40B4-BE49-F238E27FC236}">
                <a16:creationId xmlns:a16="http://schemas.microsoft.com/office/drawing/2014/main" id="{77C5955F-B332-C64F-6D41-7E4AA9412D44}"/>
              </a:ext>
            </a:extLst>
          </p:cNvPr>
          <p:cNvSpPr txBox="1"/>
          <p:nvPr/>
        </p:nvSpPr>
        <p:spPr>
          <a:xfrm>
            <a:off x="722415" y="3153690"/>
            <a:ext cx="2608724" cy="523220"/>
          </a:xfrm>
          <a:prstGeom prst="rect">
            <a:avLst/>
          </a:prstGeom>
          <a:noFill/>
        </p:spPr>
        <p:txBody>
          <a:bodyPr wrap="square" rtlCol="0">
            <a:spAutoFit/>
          </a:bodyPr>
          <a:lstStyle/>
          <a:p>
            <a:r>
              <a:rPr lang="it-IT" sz="2800" b="1" dirty="0">
                <a:solidFill>
                  <a:srgbClr val="C00000"/>
                </a:solidFill>
              </a:rPr>
              <a:t>ECCEZIONE</a:t>
            </a:r>
          </a:p>
        </p:txBody>
      </p:sp>
      <p:sp>
        <p:nvSpPr>
          <p:cNvPr id="15" name="CasellaDiTesto 14">
            <a:extLst>
              <a:ext uri="{FF2B5EF4-FFF2-40B4-BE49-F238E27FC236}">
                <a16:creationId xmlns:a16="http://schemas.microsoft.com/office/drawing/2014/main" id="{B5FE430E-0C33-A1EA-3955-66D8AC5E06BD}"/>
              </a:ext>
            </a:extLst>
          </p:cNvPr>
          <p:cNvSpPr txBox="1"/>
          <p:nvPr/>
        </p:nvSpPr>
        <p:spPr>
          <a:xfrm>
            <a:off x="620395" y="845379"/>
            <a:ext cx="10723418" cy="461665"/>
          </a:xfrm>
          <a:prstGeom prst="rect">
            <a:avLst/>
          </a:prstGeom>
          <a:noFill/>
        </p:spPr>
        <p:txBody>
          <a:bodyPr wrap="square" rtlCol="0">
            <a:spAutoFit/>
          </a:bodyPr>
          <a:lstStyle/>
          <a:p>
            <a:pPr algn="ctr"/>
            <a:r>
              <a:rPr lang="it-IT" sz="2400" b="1" dirty="0"/>
              <a:t>2.2 TRUST OPACO</a:t>
            </a:r>
          </a:p>
        </p:txBody>
      </p:sp>
    </p:spTree>
    <p:extLst>
      <p:ext uri="{BB962C8B-B14F-4D97-AF65-F5344CB8AC3E}">
        <p14:creationId xmlns:p14="http://schemas.microsoft.com/office/powerpoint/2010/main" val="2174492045"/>
      </p:ext>
    </p:extLst>
  </p:cSld>
  <p:clrMapOvr>
    <a:masterClrMapping/>
  </p:clrMapOvr>
  <p:transition advTm="15599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11</a:t>
            </a:fld>
            <a:endParaRPr lang="it-IT" sz="1400" b="1" dirty="0"/>
          </a:p>
        </p:txBody>
      </p:sp>
      <p:sp>
        <p:nvSpPr>
          <p:cNvPr id="7" name="Rettangolo 6"/>
          <p:cNvSpPr/>
          <p:nvPr/>
        </p:nvSpPr>
        <p:spPr>
          <a:xfrm>
            <a:off x="2861187" y="589935"/>
            <a:ext cx="3459879" cy="2604107"/>
          </a:xfrm>
          <a:prstGeom prst="rect">
            <a:avLst/>
          </a:prstGeom>
          <a:noFill/>
        </p:spPr>
        <p:txBody>
          <a:bodyPr wrap="square" lIns="91440" tIns="45720" rIns="91440" bIns="45720">
            <a:spAutoFit/>
          </a:bodyPr>
          <a:lstStyle/>
          <a:p>
            <a:pPr algn="ctr"/>
            <a:endParaRPr lang="it-IT"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askerville Old Face"/>
            </a:endParaRPr>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1" name="CasellaDiTesto 10"/>
          <p:cNvSpPr txBox="1"/>
          <p:nvPr/>
        </p:nvSpPr>
        <p:spPr>
          <a:xfrm>
            <a:off x="508659" y="2870876"/>
            <a:ext cx="11174681" cy="646331"/>
          </a:xfrm>
          <a:prstGeom prst="rect">
            <a:avLst/>
          </a:prstGeom>
          <a:noFill/>
        </p:spPr>
        <p:txBody>
          <a:bodyPr wrap="square" rtlCol="0">
            <a:spAutoFit/>
          </a:bodyPr>
          <a:lstStyle/>
          <a:p>
            <a:pPr algn="ctr"/>
            <a:r>
              <a:rPr lang="it-IT" sz="3600" dirty="0">
                <a:solidFill>
                  <a:schemeClr val="bg2">
                    <a:lumMod val="25000"/>
                  </a:schemeClr>
                </a:solidFill>
              </a:rPr>
              <a:t>3.INTERPOSIZIONE DEL TRUST</a:t>
            </a:r>
          </a:p>
        </p:txBody>
      </p:sp>
    </p:spTree>
    <p:extLst>
      <p:ext uri="{BB962C8B-B14F-4D97-AF65-F5344CB8AC3E}">
        <p14:creationId xmlns:p14="http://schemas.microsoft.com/office/powerpoint/2010/main" val="2333153813"/>
      </p:ext>
    </p:extLst>
  </p:cSld>
  <p:clrMapOvr>
    <a:masterClrMapping/>
  </p:clrMapOvr>
  <p:transition advTm="63983"/>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12</a:t>
            </a:fld>
            <a:endParaRPr lang="it-IT" sz="1400" b="1" dirty="0"/>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1" name="CasellaDiTesto 10"/>
          <p:cNvSpPr txBox="1"/>
          <p:nvPr/>
        </p:nvSpPr>
        <p:spPr>
          <a:xfrm>
            <a:off x="496785" y="196381"/>
            <a:ext cx="11174681" cy="523220"/>
          </a:xfrm>
          <a:prstGeom prst="rect">
            <a:avLst/>
          </a:prstGeom>
          <a:noFill/>
        </p:spPr>
        <p:txBody>
          <a:bodyPr wrap="square" rtlCol="0">
            <a:spAutoFit/>
          </a:bodyPr>
          <a:lstStyle/>
          <a:p>
            <a:pPr algn="ctr"/>
            <a:r>
              <a:rPr lang="it-IT" sz="2800" dirty="0">
                <a:solidFill>
                  <a:schemeClr val="bg2">
                    <a:lumMod val="25000"/>
                  </a:schemeClr>
                </a:solidFill>
              </a:rPr>
              <a:t>3.INTERPOSIZIONE DEL TRUST</a:t>
            </a:r>
          </a:p>
        </p:txBody>
      </p:sp>
      <p:sp>
        <p:nvSpPr>
          <p:cNvPr id="6" name="CasellaDiTesto 5">
            <a:extLst>
              <a:ext uri="{FF2B5EF4-FFF2-40B4-BE49-F238E27FC236}">
                <a16:creationId xmlns:a16="http://schemas.microsoft.com/office/drawing/2014/main" id="{FEC1E6C8-19C8-DB40-8E83-9E6ADAF76611}"/>
              </a:ext>
            </a:extLst>
          </p:cNvPr>
          <p:cNvSpPr txBox="1"/>
          <p:nvPr/>
        </p:nvSpPr>
        <p:spPr>
          <a:xfrm>
            <a:off x="979718" y="1153969"/>
            <a:ext cx="10691748" cy="707886"/>
          </a:xfrm>
          <a:prstGeom prst="rect">
            <a:avLst/>
          </a:prstGeom>
          <a:noFill/>
        </p:spPr>
        <p:txBody>
          <a:bodyPr wrap="square" rtlCol="0">
            <a:spAutoFit/>
          </a:bodyPr>
          <a:lstStyle/>
          <a:p>
            <a:r>
              <a:rPr lang="it-IT" sz="2000" i="1" dirty="0">
                <a:solidFill>
                  <a:srgbClr val="000000"/>
                </a:solidFill>
                <a:latin typeface="Times New Roman" panose="02020603050405020304" pitchFamily="18" charset="0"/>
              </a:rPr>
              <a:t>L’interposizione si configura nei casi in cui un soggetto diverso dal trustee (generalmente il disponente o i beneficiari) esercitano un potere invasivo sul trustee stesso, condizionandone l’operato.</a:t>
            </a:r>
          </a:p>
        </p:txBody>
      </p:sp>
      <p:sp>
        <p:nvSpPr>
          <p:cNvPr id="10" name="CasellaDiTesto 9">
            <a:extLst>
              <a:ext uri="{FF2B5EF4-FFF2-40B4-BE49-F238E27FC236}">
                <a16:creationId xmlns:a16="http://schemas.microsoft.com/office/drawing/2014/main" id="{34376F12-6819-9834-7128-E5FD285B66D1}"/>
              </a:ext>
            </a:extLst>
          </p:cNvPr>
          <p:cNvSpPr txBox="1"/>
          <p:nvPr/>
        </p:nvSpPr>
        <p:spPr>
          <a:xfrm>
            <a:off x="738251" y="4380688"/>
            <a:ext cx="10691748" cy="923330"/>
          </a:xfrm>
          <a:prstGeom prst="rect">
            <a:avLst/>
          </a:prstGeom>
          <a:noFill/>
        </p:spPr>
        <p:txBody>
          <a:bodyPr wrap="square" rtlCol="0">
            <a:spAutoFit/>
          </a:bodyPr>
          <a:lstStyle/>
          <a:p>
            <a:r>
              <a:rPr lang="it-IT" i="1" dirty="0">
                <a:solidFill>
                  <a:srgbClr val="000000"/>
                </a:solidFill>
                <a:latin typeface="Times New Roman" panose="02020603050405020304" pitchFamily="18" charset="0"/>
              </a:rPr>
              <a:t>Ai fini della tassazione del reddito fa venir meno l’applicazione delle regole fiscali ordinarie. Il reddito di cui “appare titolare” il trust è assoggettato ad imposizione, per “imputazione”, </a:t>
            </a:r>
            <a:r>
              <a:rPr lang="it-IT" b="1" i="1" dirty="0">
                <a:solidFill>
                  <a:srgbClr val="000000"/>
                </a:solidFill>
                <a:latin typeface="Times New Roman" panose="02020603050405020304" pitchFamily="18" charset="0"/>
              </a:rPr>
              <a:t>direttamente</a:t>
            </a:r>
            <a:r>
              <a:rPr lang="it-IT" i="1" dirty="0">
                <a:solidFill>
                  <a:srgbClr val="000000"/>
                </a:solidFill>
                <a:latin typeface="Times New Roman" panose="02020603050405020304" pitchFamily="18" charset="0"/>
              </a:rPr>
              <a:t> in capo all’interponente residente in Italia </a:t>
            </a:r>
          </a:p>
        </p:txBody>
      </p:sp>
      <p:sp>
        <p:nvSpPr>
          <p:cNvPr id="2" name="Freccia in giù 1">
            <a:extLst>
              <a:ext uri="{FF2B5EF4-FFF2-40B4-BE49-F238E27FC236}">
                <a16:creationId xmlns:a16="http://schemas.microsoft.com/office/drawing/2014/main" id="{3C0CD78C-F85C-CAB3-70F8-008AF34E8B56}"/>
              </a:ext>
            </a:extLst>
          </p:cNvPr>
          <p:cNvSpPr/>
          <p:nvPr/>
        </p:nvSpPr>
        <p:spPr>
          <a:xfrm>
            <a:off x="5767952" y="3123738"/>
            <a:ext cx="656091" cy="807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a:extLst>
              <a:ext uri="{FF2B5EF4-FFF2-40B4-BE49-F238E27FC236}">
                <a16:creationId xmlns:a16="http://schemas.microsoft.com/office/drawing/2014/main" id="{AEA8B57B-C569-13C8-1B34-6A5F3ADAAD71}"/>
              </a:ext>
            </a:extLst>
          </p:cNvPr>
          <p:cNvSpPr txBox="1"/>
          <p:nvPr/>
        </p:nvSpPr>
        <p:spPr>
          <a:xfrm>
            <a:off x="3124354" y="2521106"/>
            <a:ext cx="5919541" cy="400110"/>
          </a:xfrm>
          <a:prstGeom prst="rect">
            <a:avLst/>
          </a:prstGeom>
          <a:noFill/>
        </p:spPr>
        <p:txBody>
          <a:bodyPr wrap="square" rtlCol="0">
            <a:spAutoFit/>
          </a:bodyPr>
          <a:lstStyle/>
          <a:p>
            <a:r>
              <a:rPr lang="it-IT" sz="2000" dirty="0"/>
              <a:t>CONSEGUENZE INTERPOSIZIONE DEL TRUST</a:t>
            </a:r>
          </a:p>
        </p:txBody>
      </p:sp>
    </p:spTree>
    <p:extLst>
      <p:ext uri="{BB962C8B-B14F-4D97-AF65-F5344CB8AC3E}">
        <p14:creationId xmlns:p14="http://schemas.microsoft.com/office/powerpoint/2010/main" val="9254233"/>
      </p:ext>
    </p:extLst>
  </p:cSld>
  <p:clrMapOvr>
    <a:masterClrMapping/>
  </p:clrMapOvr>
  <p:transition advTm="15599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13</a:t>
            </a:fld>
            <a:endParaRPr lang="it-IT" sz="1400" b="1" dirty="0"/>
          </a:p>
        </p:txBody>
      </p:sp>
      <p:sp>
        <p:nvSpPr>
          <p:cNvPr id="7" name="Rettangolo 6"/>
          <p:cNvSpPr/>
          <p:nvPr/>
        </p:nvSpPr>
        <p:spPr>
          <a:xfrm>
            <a:off x="2861187" y="589935"/>
            <a:ext cx="3459879" cy="2604107"/>
          </a:xfrm>
          <a:prstGeom prst="rect">
            <a:avLst/>
          </a:prstGeom>
          <a:noFill/>
        </p:spPr>
        <p:txBody>
          <a:bodyPr wrap="square" lIns="91440" tIns="45720" rIns="91440" bIns="45720">
            <a:spAutoFit/>
          </a:bodyPr>
          <a:lstStyle/>
          <a:p>
            <a:pPr algn="ctr"/>
            <a:endParaRPr lang="it-IT"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askerville Old Face"/>
            </a:endParaRPr>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1" name="CasellaDiTesto 10"/>
          <p:cNvSpPr txBox="1"/>
          <p:nvPr/>
        </p:nvSpPr>
        <p:spPr>
          <a:xfrm>
            <a:off x="508659" y="2870876"/>
            <a:ext cx="11174681" cy="1200329"/>
          </a:xfrm>
          <a:prstGeom prst="rect">
            <a:avLst/>
          </a:prstGeom>
          <a:noFill/>
        </p:spPr>
        <p:txBody>
          <a:bodyPr wrap="square" rtlCol="0">
            <a:spAutoFit/>
          </a:bodyPr>
          <a:lstStyle/>
          <a:p>
            <a:pPr algn="ctr"/>
            <a:r>
              <a:rPr lang="it-IT" sz="3600" dirty="0">
                <a:solidFill>
                  <a:schemeClr val="bg2">
                    <a:lumMod val="25000"/>
                  </a:schemeClr>
                </a:solidFill>
              </a:rPr>
              <a:t>4. REDDITI DI CAPITALE AI SENSI DELL’ART. 44 C. 1 LETT. G-SEXIES) TUIR</a:t>
            </a:r>
          </a:p>
        </p:txBody>
      </p:sp>
    </p:spTree>
    <p:extLst>
      <p:ext uri="{BB962C8B-B14F-4D97-AF65-F5344CB8AC3E}">
        <p14:creationId xmlns:p14="http://schemas.microsoft.com/office/powerpoint/2010/main" val="873102133"/>
      </p:ext>
    </p:extLst>
  </p:cSld>
  <p:clrMapOvr>
    <a:masterClrMapping/>
  </p:clrMapOvr>
  <p:transition advTm="63983"/>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14</a:t>
            </a:fld>
            <a:endParaRPr lang="it-IT" sz="1400" b="1" dirty="0"/>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1" name="CasellaDiTesto 10"/>
          <p:cNvSpPr txBox="1"/>
          <p:nvPr/>
        </p:nvSpPr>
        <p:spPr>
          <a:xfrm>
            <a:off x="496785" y="196381"/>
            <a:ext cx="11174681" cy="954107"/>
          </a:xfrm>
          <a:prstGeom prst="rect">
            <a:avLst/>
          </a:prstGeom>
          <a:noFill/>
        </p:spPr>
        <p:txBody>
          <a:bodyPr wrap="square" rtlCol="0">
            <a:spAutoFit/>
          </a:bodyPr>
          <a:lstStyle/>
          <a:p>
            <a:pPr algn="ctr"/>
            <a:r>
              <a:rPr lang="it-IT" sz="2800" dirty="0">
                <a:solidFill>
                  <a:schemeClr val="bg2">
                    <a:lumMod val="25000"/>
                  </a:schemeClr>
                </a:solidFill>
              </a:rPr>
              <a:t>4. REDDITI DI CAPITALE AI SENSI DELL’ART. 44 C. 1 LETT. G-SEXIES) TUIR</a:t>
            </a:r>
          </a:p>
        </p:txBody>
      </p:sp>
      <p:sp>
        <p:nvSpPr>
          <p:cNvPr id="3" name="CasellaDiTesto 2">
            <a:extLst>
              <a:ext uri="{FF2B5EF4-FFF2-40B4-BE49-F238E27FC236}">
                <a16:creationId xmlns:a16="http://schemas.microsoft.com/office/drawing/2014/main" id="{25CDB0AE-FD6E-6CC5-9655-93DC119E8110}"/>
              </a:ext>
            </a:extLst>
          </p:cNvPr>
          <p:cNvSpPr txBox="1"/>
          <p:nvPr/>
        </p:nvSpPr>
        <p:spPr>
          <a:xfrm>
            <a:off x="547254" y="2203560"/>
            <a:ext cx="10803893" cy="1107996"/>
          </a:xfrm>
          <a:prstGeom prst="rect">
            <a:avLst/>
          </a:prstGeom>
          <a:noFill/>
        </p:spPr>
        <p:txBody>
          <a:bodyPr wrap="square" rtlCol="0">
            <a:spAutoFit/>
          </a:bodyPr>
          <a:lstStyle/>
          <a:p>
            <a:pPr algn="ctr"/>
            <a:r>
              <a:rPr lang="it-IT" sz="2200" i="1" dirty="0">
                <a:solidFill>
                  <a:srgbClr val="000000"/>
                </a:solidFill>
                <a:latin typeface="Times New Roman" panose="02020603050405020304" pitchFamily="18" charset="0"/>
              </a:rPr>
              <a:t>Articolo 45 comma 4-quater del Tuir: «Qualora in relazione alle attribuzioni di </a:t>
            </a:r>
            <a:r>
              <a:rPr lang="it-IT" sz="2200" b="1" i="1" dirty="0">
                <a:solidFill>
                  <a:srgbClr val="000000"/>
                </a:solidFill>
                <a:latin typeface="Times New Roman" panose="02020603050405020304" pitchFamily="18" charset="0"/>
              </a:rPr>
              <a:t>trust esteri</a:t>
            </a:r>
            <a:r>
              <a:rPr lang="it-IT" sz="2200" i="1" dirty="0">
                <a:solidFill>
                  <a:srgbClr val="000000"/>
                </a:solidFill>
                <a:latin typeface="Times New Roman" panose="02020603050405020304" pitchFamily="18" charset="0"/>
              </a:rPr>
              <a:t>, nonché di istituti aventi analogo contenuto, a beneficiari residenti in Italia, non sia possibile distinguere tra redditi e patrimonio, l’intero ammontare percepito costituisce reddito». </a:t>
            </a:r>
          </a:p>
        </p:txBody>
      </p:sp>
      <p:sp>
        <p:nvSpPr>
          <p:cNvPr id="10" name="CasellaDiTesto 9">
            <a:extLst>
              <a:ext uri="{FF2B5EF4-FFF2-40B4-BE49-F238E27FC236}">
                <a16:creationId xmlns:a16="http://schemas.microsoft.com/office/drawing/2014/main" id="{34376F12-6819-9834-7128-E5FD285B66D1}"/>
              </a:ext>
            </a:extLst>
          </p:cNvPr>
          <p:cNvSpPr txBox="1"/>
          <p:nvPr/>
        </p:nvSpPr>
        <p:spPr>
          <a:xfrm>
            <a:off x="682178" y="4292440"/>
            <a:ext cx="10803893" cy="923330"/>
          </a:xfrm>
          <a:prstGeom prst="rect">
            <a:avLst/>
          </a:prstGeom>
          <a:noFill/>
        </p:spPr>
        <p:txBody>
          <a:bodyPr wrap="square" rtlCol="0">
            <a:spAutoFit/>
          </a:bodyPr>
          <a:lstStyle/>
          <a:p>
            <a:r>
              <a:rPr lang="it-IT" dirty="0">
                <a:solidFill>
                  <a:srgbClr val="000000"/>
                </a:solidFill>
                <a:latin typeface="Times New Roman" panose="02020603050405020304" pitchFamily="18" charset="0"/>
              </a:rPr>
              <a:t>RATIO: Presunzione relativa per assicurare l’imposizione anche nel caso in cui il beneficiario della “attribuzione” effettuata dal trust opaco estero stabilito in giurisdizioni a fiscalità privilegiata </a:t>
            </a:r>
            <a:r>
              <a:rPr lang="it-IT" b="1" dirty="0">
                <a:solidFill>
                  <a:srgbClr val="000000"/>
                </a:solidFill>
                <a:latin typeface="Times New Roman" panose="02020603050405020304" pitchFamily="18" charset="0"/>
              </a:rPr>
              <a:t>non riceva</a:t>
            </a:r>
            <a:r>
              <a:rPr lang="it-IT" dirty="0">
                <a:solidFill>
                  <a:srgbClr val="000000"/>
                </a:solidFill>
                <a:latin typeface="Times New Roman" panose="02020603050405020304" pitchFamily="18" charset="0"/>
              </a:rPr>
              <a:t> dal trustee elementi idonei ad individuare la parte imponibile della stessa.</a:t>
            </a:r>
          </a:p>
        </p:txBody>
      </p:sp>
      <p:sp>
        <p:nvSpPr>
          <p:cNvPr id="2" name="CasellaDiTesto 1">
            <a:extLst>
              <a:ext uri="{FF2B5EF4-FFF2-40B4-BE49-F238E27FC236}">
                <a16:creationId xmlns:a16="http://schemas.microsoft.com/office/drawing/2014/main" id="{E64202F5-86E4-AC63-CC6E-BEEB8665ADC8}"/>
              </a:ext>
            </a:extLst>
          </p:cNvPr>
          <p:cNvSpPr txBox="1"/>
          <p:nvPr/>
        </p:nvSpPr>
        <p:spPr>
          <a:xfrm>
            <a:off x="3075846" y="1403163"/>
            <a:ext cx="6040308" cy="369332"/>
          </a:xfrm>
          <a:prstGeom prst="rect">
            <a:avLst/>
          </a:prstGeom>
          <a:noFill/>
        </p:spPr>
        <p:txBody>
          <a:bodyPr wrap="none" rtlCol="0">
            <a:spAutoFit/>
          </a:bodyPr>
          <a:lstStyle/>
          <a:p>
            <a:r>
              <a:rPr lang="it-IT" dirty="0">
                <a:solidFill>
                  <a:srgbClr val="000000"/>
                </a:solidFill>
                <a:latin typeface="Times New Roman" panose="02020603050405020304" pitchFamily="18" charset="0"/>
              </a:rPr>
              <a:t>Novità introdotte dal Decreto legge del 26 ottobre 2019 n. 124 </a:t>
            </a:r>
          </a:p>
        </p:txBody>
      </p:sp>
    </p:spTree>
    <p:extLst>
      <p:ext uri="{BB962C8B-B14F-4D97-AF65-F5344CB8AC3E}">
        <p14:creationId xmlns:p14="http://schemas.microsoft.com/office/powerpoint/2010/main" val="2689659909"/>
      </p:ext>
    </p:extLst>
  </p:cSld>
  <p:clrMapOvr>
    <a:masterClrMapping/>
  </p:clrMapOvr>
  <p:transition advTm="15599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15</a:t>
            </a:fld>
            <a:endParaRPr lang="it-IT" sz="1400" b="1" dirty="0"/>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1" name="CasellaDiTesto 10"/>
          <p:cNvSpPr txBox="1"/>
          <p:nvPr/>
        </p:nvSpPr>
        <p:spPr>
          <a:xfrm>
            <a:off x="496785" y="196381"/>
            <a:ext cx="11174681" cy="954107"/>
          </a:xfrm>
          <a:prstGeom prst="rect">
            <a:avLst/>
          </a:prstGeom>
          <a:noFill/>
        </p:spPr>
        <p:txBody>
          <a:bodyPr wrap="square" rtlCol="0">
            <a:spAutoFit/>
          </a:bodyPr>
          <a:lstStyle/>
          <a:p>
            <a:pPr algn="ctr"/>
            <a:r>
              <a:rPr lang="it-IT" sz="2800" dirty="0">
                <a:solidFill>
                  <a:schemeClr val="bg2">
                    <a:lumMod val="25000"/>
                  </a:schemeClr>
                </a:solidFill>
              </a:rPr>
              <a:t>4. REDDITI DI CAPITALE AI SENSI DELL’ART. 44 C. 1 LETT. G-SEXIES) TUIR</a:t>
            </a:r>
          </a:p>
        </p:txBody>
      </p:sp>
      <p:sp>
        <p:nvSpPr>
          <p:cNvPr id="6" name="CasellaDiTesto 5">
            <a:extLst>
              <a:ext uri="{FF2B5EF4-FFF2-40B4-BE49-F238E27FC236}">
                <a16:creationId xmlns:a16="http://schemas.microsoft.com/office/drawing/2014/main" id="{FEC1E6C8-19C8-DB40-8E83-9E6ADAF76611}"/>
              </a:ext>
            </a:extLst>
          </p:cNvPr>
          <p:cNvSpPr txBox="1"/>
          <p:nvPr/>
        </p:nvSpPr>
        <p:spPr>
          <a:xfrm>
            <a:off x="754082" y="4684057"/>
            <a:ext cx="10691748" cy="707886"/>
          </a:xfrm>
          <a:prstGeom prst="rect">
            <a:avLst/>
          </a:prstGeom>
          <a:noFill/>
        </p:spPr>
        <p:txBody>
          <a:bodyPr wrap="square" rtlCol="0">
            <a:spAutoFit/>
          </a:bodyPr>
          <a:lstStyle/>
          <a:p>
            <a:pPr algn="ctr"/>
            <a:r>
              <a:rPr lang="it-IT" sz="2000" dirty="0"/>
              <a:t>In caso contrario l’intero ammontare percepito costituisce </a:t>
            </a:r>
            <a:r>
              <a:rPr lang="it-IT" sz="2000" b="1" dirty="0"/>
              <a:t>reddito di capitale </a:t>
            </a:r>
            <a:r>
              <a:rPr lang="it-IT" sz="2000" dirty="0"/>
              <a:t>per il beneficiario residente in Italia</a:t>
            </a:r>
          </a:p>
        </p:txBody>
      </p:sp>
      <p:sp>
        <p:nvSpPr>
          <p:cNvPr id="10" name="CasellaDiTesto 9">
            <a:extLst>
              <a:ext uri="{FF2B5EF4-FFF2-40B4-BE49-F238E27FC236}">
                <a16:creationId xmlns:a16="http://schemas.microsoft.com/office/drawing/2014/main" id="{34376F12-6819-9834-7128-E5FD285B66D1}"/>
              </a:ext>
            </a:extLst>
          </p:cNvPr>
          <p:cNvSpPr txBox="1"/>
          <p:nvPr/>
        </p:nvSpPr>
        <p:spPr>
          <a:xfrm>
            <a:off x="641937" y="1589144"/>
            <a:ext cx="10803893" cy="1938992"/>
          </a:xfrm>
          <a:prstGeom prst="rect">
            <a:avLst/>
          </a:prstGeom>
          <a:noFill/>
        </p:spPr>
        <p:txBody>
          <a:bodyPr wrap="square" rtlCol="0">
            <a:spAutoFit/>
          </a:bodyPr>
          <a:lstStyle/>
          <a:p>
            <a:r>
              <a:rPr lang="it-IT" sz="2000" i="1" dirty="0">
                <a:solidFill>
                  <a:srgbClr val="000000"/>
                </a:solidFill>
                <a:latin typeface="Times New Roman" panose="02020603050405020304" pitchFamily="18" charset="0"/>
              </a:rPr>
              <a:t>L’applicazione della disposizione implica che sia operata una distinzione tra la quota di attribuzione riferibile: </a:t>
            </a:r>
          </a:p>
          <a:p>
            <a:r>
              <a:rPr lang="it-IT" sz="2000" i="1" dirty="0">
                <a:solidFill>
                  <a:srgbClr val="000000"/>
                </a:solidFill>
                <a:latin typeface="Times New Roman" panose="02020603050405020304" pitchFamily="18" charset="0"/>
              </a:rPr>
              <a:t>- al “patrimonio”, costituito dalla dotazione patrimoniale iniziale ed ogni eventuale successivo “trasferimento” effettuato dal disponente (o da terzi) a favore del trust;</a:t>
            </a:r>
          </a:p>
          <a:p>
            <a:r>
              <a:rPr lang="it-IT" sz="2000" i="1" dirty="0">
                <a:solidFill>
                  <a:srgbClr val="000000"/>
                </a:solidFill>
                <a:latin typeface="Times New Roman" panose="02020603050405020304" pitchFamily="18" charset="0"/>
              </a:rPr>
              <a:t>- al “reddito”, costituito da ogni provento conseguito dal trust, compresi i redditi eventualmente reinvestiti o capitalizzati nel trust stesso. </a:t>
            </a:r>
          </a:p>
        </p:txBody>
      </p:sp>
      <p:sp>
        <p:nvSpPr>
          <p:cNvPr id="2" name="CasellaDiTesto 1">
            <a:extLst>
              <a:ext uri="{FF2B5EF4-FFF2-40B4-BE49-F238E27FC236}">
                <a16:creationId xmlns:a16="http://schemas.microsoft.com/office/drawing/2014/main" id="{6981BFE9-65AE-42C4-B626-9B27B048C046}"/>
              </a:ext>
            </a:extLst>
          </p:cNvPr>
          <p:cNvSpPr txBox="1"/>
          <p:nvPr/>
        </p:nvSpPr>
        <p:spPr>
          <a:xfrm>
            <a:off x="373161" y="3966792"/>
            <a:ext cx="11745075" cy="400110"/>
          </a:xfrm>
          <a:prstGeom prst="rect">
            <a:avLst/>
          </a:prstGeom>
          <a:noFill/>
        </p:spPr>
        <p:txBody>
          <a:bodyPr wrap="none" rtlCol="0">
            <a:spAutoFit/>
          </a:bodyPr>
          <a:lstStyle/>
          <a:p>
            <a:r>
              <a:rPr lang="it-IT" sz="2000" dirty="0">
                <a:solidFill>
                  <a:schemeClr val="bg2">
                    <a:lumMod val="50000"/>
                  </a:schemeClr>
                </a:solidFill>
              </a:rPr>
              <a:t>STRUMENTO CONSIGLIATO: CONTABILITÀ ANALITICA DISTINTA TRA PATRIMONIO E REDDITO </a:t>
            </a:r>
          </a:p>
        </p:txBody>
      </p:sp>
    </p:spTree>
    <p:extLst>
      <p:ext uri="{BB962C8B-B14F-4D97-AF65-F5344CB8AC3E}">
        <p14:creationId xmlns:p14="http://schemas.microsoft.com/office/powerpoint/2010/main" val="819349907"/>
      </p:ext>
    </p:extLst>
  </p:cSld>
  <p:clrMapOvr>
    <a:masterClrMapping/>
  </p:clrMapOvr>
  <p:transition advTm="15599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16</a:t>
            </a:fld>
            <a:endParaRPr lang="it-IT" sz="1400" b="1" dirty="0"/>
          </a:p>
        </p:txBody>
      </p:sp>
      <p:sp>
        <p:nvSpPr>
          <p:cNvPr id="7" name="Rettangolo 6"/>
          <p:cNvSpPr/>
          <p:nvPr/>
        </p:nvSpPr>
        <p:spPr>
          <a:xfrm>
            <a:off x="2861187" y="589935"/>
            <a:ext cx="3459879" cy="2604107"/>
          </a:xfrm>
          <a:prstGeom prst="rect">
            <a:avLst/>
          </a:prstGeom>
          <a:noFill/>
        </p:spPr>
        <p:txBody>
          <a:bodyPr wrap="square" lIns="91440" tIns="45720" rIns="91440" bIns="45720">
            <a:spAutoFit/>
          </a:bodyPr>
          <a:lstStyle/>
          <a:p>
            <a:pPr algn="ctr"/>
            <a:endParaRPr lang="it-IT"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askerville Old Face"/>
            </a:endParaRPr>
          </a:p>
        </p:txBody>
      </p:sp>
      <p:pic>
        <p:nvPicPr>
          <p:cNvPr id="2" name="Immagine 1"/>
          <p:cNvPicPr>
            <a:picLocks noChangeAspect="1"/>
          </p:cNvPicPr>
          <p:nvPr/>
        </p:nvPicPr>
        <p:blipFill rotWithShape="1">
          <a:blip r:embed="rId2" cstate="print"/>
          <a:srcRect l="6824" r="7902" b="68035"/>
          <a:stretch/>
        </p:blipFill>
        <p:spPr>
          <a:xfrm>
            <a:off x="3060616" y="288940"/>
            <a:ext cx="5874589" cy="1806730"/>
          </a:xfrm>
          <a:prstGeom prst="rect">
            <a:avLst/>
          </a:prstGeom>
        </p:spPr>
      </p:pic>
      <p:sp>
        <p:nvSpPr>
          <p:cNvPr id="8" name="CasellaDiTesto 7"/>
          <p:cNvSpPr txBox="1"/>
          <p:nvPr/>
        </p:nvSpPr>
        <p:spPr>
          <a:xfrm>
            <a:off x="2315687" y="3354081"/>
            <a:ext cx="7148946" cy="707886"/>
          </a:xfrm>
          <a:prstGeom prst="rect">
            <a:avLst/>
          </a:prstGeom>
          <a:noFill/>
        </p:spPr>
        <p:txBody>
          <a:bodyPr wrap="square" rtlCol="0">
            <a:spAutoFit/>
          </a:bodyPr>
          <a:lstStyle/>
          <a:p>
            <a:pPr algn="ctr"/>
            <a:r>
              <a:rPr lang="it-IT" sz="4000" b="1" dirty="0">
                <a:solidFill>
                  <a:schemeClr val="accent1">
                    <a:lumMod val="75000"/>
                  </a:schemeClr>
                </a:solidFill>
              </a:rPr>
              <a:t>GRAZIE PER L’ATTENZIONE</a:t>
            </a:r>
            <a:endParaRPr lang="it-IT" sz="4000" dirty="0">
              <a:solidFill>
                <a:schemeClr val="accent1">
                  <a:lumMod val="75000"/>
                </a:schemeClr>
              </a:solidFill>
            </a:endParaRPr>
          </a:p>
        </p:txBody>
      </p:sp>
      <p:sp>
        <p:nvSpPr>
          <p:cNvPr id="9" name="CasellaDiTesto 8"/>
          <p:cNvSpPr txBox="1"/>
          <p:nvPr/>
        </p:nvSpPr>
        <p:spPr>
          <a:xfrm>
            <a:off x="145223" y="5351789"/>
            <a:ext cx="4607932" cy="1107996"/>
          </a:xfrm>
          <a:prstGeom prst="rect">
            <a:avLst/>
          </a:prstGeom>
          <a:noFill/>
        </p:spPr>
        <p:txBody>
          <a:bodyPr wrap="square" rtlCol="0">
            <a:spAutoFit/>
          </a:bodyPr>
          <a:lstStyle/>
          <a:p>
            <a:r>
              <a:rPr lang="it-IT" sz="1400" b="1" dirty="0">
                <a:solidFill>
                  <a:schemeClr val="accent1">
                    <a:lumMod val="75000"/>
                  </a:schemeClr>
                </a:solidFill>
              </a:rPr>
              <a:t>Presentazione curata e realizzata da:</a:t>
            </a:r>
          </a:p>
          <a:p>
            <a:r>
              <a:rPr lang="it-IT" sz="1400" b="1" dirty="0">
                <a:solidFill>
                  <a:schemeClr val="accent1">
                    <a:lumMod val="75000"/>
                  </a:schemeClr>
                </a:solidFill>
              </a:rPr>
              <a:t>NICOLA ROSSI</a:t>
            </a:r>
          </a:p>
          <a:p>
            <a:r>
              <a:rPr lang="it-IT" sz="1100" b="1" dirty="0">
                <a:solidFill>
                  <a:schemeClr val="accent1">
                    <a:lumMod val="75000"/>
                  </a:schemeClr>
                </a:solidFill>
              </a:rPr>
              <a:t>Presidente Commissione Consulenza Direzionale Organizzativa per l'innovazione Delle P.M.I.</a:t>
            </a:r>
          </a:p>
          <a:p>
            <a:endParaRPr lang="it-IT" sz="1400" b="1" dirty="0">
              <a:solidFill>
                <a:schemeClr val="accent1">
                  <a:lumMod val="75000"/>
                </a:schemeClr>
              </a:solidFill>
            </a:endParaRPr>
          </a:p>
        </p:txBody>
      </p:sp>
      <p:pic>
        <p:nvPicPr>
          <p:cNvPr id="1026" name="Picture 2" descr="C:\Users\michela14\Desktop\logo_odcec_pi (175x148).jpg"/>
          <p:cNvPicPr>
            <a:picLocks noChangeAspect="1" noChangeArrowheads="1"/>
          </p:cNvPicPr>
          <p:nvPr/>
        </p:nvPicPr>
        <p:blipFill>
          <a:blip r:embed="rId3" cstate="print"/>
          <a:srcRect/>
          <a:stretch>
            <a:fillRect/>
          </a:stretch>
        </p:blipFill>
        <p:spPr bwMode="auto">
          <a:xfrm>
            <a:off x="0" y="6388924"/>
            <a:ext cx="547254" cy="469075"/>
          </a:xfrm>
          <a:prstGeom prst="rect">
            <a:avLst/>
          </a:prstGeom>
          <a:noFill/>
        </p:spPr>
      </p:pic>
      <p:sp>
        <p:nvSpPr>
          <p:cNvPr id="3" name="CasellaDiTesto 2">
            <a:extLst>
              <a:ext uri="{FF2B5EF4-FFF2-40B4-BE49-F238E27FC236}">
                <a16:creationId xmlns:a16="http://schemas.microsoft.com/office/drawing/2014/main" id="{B6D789E5-7674-3D1A-5A93-1E75DBE56ECF}"/>
              </a:ext>
            </a:extLst>
          </p:cNvPr>
          <p:cNvSpPr txBox="1"/>
          <p:nvPr/>
        </p:nvSpPr>
        <p:spPr>
          <a:xfrm>
            <a:off x="4052734" y="2189904"/>
            <a:ext cx="3674853" cy="461665"/>
          </a:xfrm>
          <a:prstGeom prst="rect">
            <a:avLst/>
          </a:prstGeom>
          <a:noFill/>
        </p:spPr>
        <p:txBody>
          <a:bodyPr wrap="square" rtlCol="0">
            <a:spAutoFit/>
          </a:bodyPr>
          <a:lstStyle/>
          <a:p>
            <a:pPr algn="ctr"/>
            <a:r>
              <a:rPr lang="it-IT" sz="1200" b="1" dirty="0">
                <a:solidFill>
                  <a:srgbClr val="60689F"/>
                </a:solidFill>
              </a:rPr>
              <a:t>Commissione Consulenza Direzionale Organizzativa per L'innovazione Delle P.M.I</a:t>
            </a:r>
            <a:r>
              <a:rPr lang="it-IT" sz="1200" b="1" dirty="0">
                <a:solidFill>
                  <a:schemeClr val="accent1">
                    <a:lumMod val="75000"/>
                  </a:schemeClr>
                </a:solidFill>
              </a:rPr>
              <a:t>.</a:t>
            </a:r>
          </a:p>
        </p:txBody>
      </p:sp>
    </p:spTree>
    <p:extLst>
      <p:ext uri="{BB962C8B-B14F-4D97-AF65-F5344CB8AC3E}">
        <p14:creationId xmlns:p14="http://schemas.microsoft.com/office/powerpoint/2010/main" val="880878200"/>
      </p:ext>
    </p:extLst>
  </p:cSld>
  <p:clrMapOvr>
    <a:masterClrMapping/>
  </p:clrMapOvr>
  <p:transition advTm="4134"/>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2</a:t>
            </a:fld>
            <a:endParaRPr lang="it-IT" sz="1400" b="1" dirty="0"/>
          </a:p>
        </p:txBody>
      </p:sp>
      <p:sp>
        <p:nvSpPr>
          <p:cNvPr id="7" name="Rettangolo 6"/>
          <p:cNvSpPr/>
          <p:nvPr/>
        </p:nvSpPr>
        <p:spPr>
          <a:xfrm>
            <a:off x="2861187" y="589935"/>
            <a:ext cx="3459879" cy="2604107"/>
          </a:xfrm>
          <a:prstGeom prst="rect">
            <a:avLst/>
          </a:prstGeom>
          <a:noFill/>
        </p:spPr>
        <p:txBody>
          <a:bodyPr wrap="square" lIns="91440" tIns="45720" rIns="91440" bIns="45720">
            <a:spAutoFit/>
          </a:bodyPr>
          <a:lstStyle/>
          <a:p>
            <a:pPr algn="ctr"/>
            <a:endParaRPr lang="it-IT"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askerville Old Face"/>
            </a:endParaRPr>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1" name="CasellaDiTesto 10"/>
          <p:cNvSpPr txBox="1"/>
          <p:nvPr/>
        </p:nvSpPr>
        <p:spPr>
          <a:xfrm>
            <a:off x="508659" y="839283"/>
            <a:ext cx="11174681" cy="4524315"/>
          </a:xfrm>
          <a:prstGeom prst="rect">
            <a:avLst/>
          </a:prstGeom>
          <a:noFill/>
        </p:spPr>
        <p:txBody>
          <a:bodyPr wrap="square" rtlCol="0" anchor="ctr">
            <a:spAutoFit/>
          </a:bodyPr>
          <a:lstStyle/>
          <a:p>
            <a:pPr marL="342900" indent="-342900" algn="ctr">
              <a:buAutoNum type="arabicPeriod"/>
            </a:pPr>
            <a:r>
              <a:rPr lang="it-IT" sz="3600" dirty="0">
                <a:solidFill>
                  <a:schemeClr val="bg2">
                    <a:lumMod val="25000"/>
                  </a:schemeClr>
                </a:solidFill>
              </a:rPr>
              <a:t> APPORTO DEI BENI IN TRUST</a:t>
            </a:r>
          </a:p>
          <a:p>
            <a:pPr marL="342900" indent="-342900" algn="ctr">
              <a:buAutoNum type="arabicPeriod"/>
            </a:pPr>
            <a:endParaRPr lang="it-IT" sz="3600" dirty="0">
              <a:solidFill>
                <a:schemeClr val="bg2">
                  <a:lumMod val="25000"/>
                </a:schemeClr>
              </a:solidFill>
            </a:endParaRPr>
          </a:p>
          <a:p>
            <a:pPr marL="342900" indent="-342900" algn="ctr">
              <a:buAutoNum type="arabicPeriod"/>
            </a:pPr>
            <a:r>
              <a:rPr lang="it-IT" sz="3600" dirty="0">
                <a:solidFill>
                  <a:schemeClr val="bg2">
                    <a:lumMod val="25000"/>
                  </a:schemeClr>
                </a:solidFill>
              </a:rPr>
              <a:t> DISCIPLINA IMPOSTE SUI REDDITI</a:t>
            </a:r>
          </a:p>
          <a:p>
            <a:pPr marL="342900" indent="-342900" algn="ctr">
              <a:buAutoNum type="arabicPeriod"/>
            </a:pPr>
            <a:endParaRPr lang="it-IT" sz="3600" dirty="0">
              <a:solidFill>
                <a:schemeClr val="bg2">
                  <a:lumMod val="25000"/>
                </a:schemeClr>
              </a:solidFill>
            </a:endParaRPr>
          </a:p>
          <a:p>
            <a:pPr marL="342900" indent="-342900" algn="ctr">
              <a:buAutoNum type="arabicPeriod"/>
            </a:pPr>
            <a:r>
              <a:rPr lang="it-IT" sz="3600" dirty="0">
                <a:solidFill>
                  <a:schemeClr val="bg2">
                    <a:lumMod val="25000"/>
                  </a:schemeClr>
                </a:solidFill>
              </a:rPr>
              <a:t> L’INTERPOSIZIONE DEL TRUST </a:t>
            </a:r>
          </a:p>
          <a:p>
            <a:pPr marL="342900" indent="-342900" algn="ctr">
              <a:buAutoNum type="arabicPeriod"/>
            </a:pPr>
            <a:endParaRPr lang="it-IT" sz="3600" dirty="0">
              <a:solidFill>
                <a:schemeClr val="bg2">
                  <a:lumMod val="25000"/>
                </a:schemeClr>
              </a:solidFill>
            </a:endParaRPr>
          </a:p>
          <a:p>
            <a:pPr marL="342900" indent="-342900" algn="ctr">
              <a:buAutoNum type="arabicPeriod"/>
            </a:pPr>
            <a:r>
              <a:rPr lang="it-IT" sz="3600" dirty="0">
                <a:solidFill>
                  <a:schemeClr val="bg2">
                    <a:lumMod val="25000"/>
                  </a:schemeClr>
                </a:solidFill>
              </a:rPr>
              <a:t> REDDITI DI CAPITALE AI SENSI DELL’ART. 44 C. 1 LETT. G-SEXIES) </a:t>
            </a:r>
            <a:endParaRPr lang="it-IT" sz="2800" dirty="0">
              <a:solidFill>
                <a:schemeClr val="bg2">
                  <a:lumMod val="25000"/>
                </a:schemeClr>
              </a:solidFill>
            </a:endParaRPr>
          </a:p>
        </p:txBody>
      </p:sp>
    </p:spTree>
    <p:extLst>
      <p:ext uri="{BB962C8B-B14F-4D97-AF65-F5344CB8AC3E}">
        <p14:creationId xmlns:p14="http://schemas.microsoft.com/office/powerpoint/2010/main" val="880878200"/>
      </p:ext>
    </p:extLst>
  </p:cSld>
  <p:clrMapOvr>
    <a:masterClrMapping/>
  </p:clrMapOvr>
  <p:transition advTm="3275"/>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3</a:t>
            </a:fld>
            <a:endParaRPr lang="it-IT" sz="1400" b="1" dirty="0"/>
          </a:p>
        </p:txBody>
      </p:sp>
      <p:sp>
        <p:nvSpPr>
          <p:cNvPr id="7" name="Rettangolo 6"/>
          <p:cNvSpPr/>
          <p:nvPr/>
        </p:nvSpPr>
        <p:spPr>
          <a:xfrm>
            <a:off x="2861187" y="589935"/>
            <a:ext cx="3459879" cy="2604107"/>
          </a:xfrm>
          <a:prstGeom prst="rect">
            <a:avLst/>
          </a:prstGeom>
          <a:noFill/>
        </p:spPr>
        <p:txBody>
          <a:bodyPr wrap="square" lIns="91440" tIns="45720" rIns="91440" bIns="45720">
            <a:spAutoFit/>
          </a:bodyPr>
          <a:lstStyle/>
          <a:p>
            <a:pPr algn="ctr"/>
            <a:endParaRPr lang="it-IT"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askerville Old Face"/>
            </a:endParaRPr>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1" name="CasellaDiTesto 10"/>
          <p:cNvSpPr txBox="1"/>
          <p:nvPr/>
        </p:nvSpPr>
        <p:spPr>
          <a:xfrm>
            <a:off x="508659" y="2870876"/>
            <a:ext cx="11174681" cy="646331"/>
          </a:xfrm>
          <a:prstGeom prst="rect">
            <a:avLst/>
          </a:prstGeom>
          <a:noFill/>
        </p:spPr>
        <p:txBody>
          <a:bodyPr wrap="square" rtlCol="0">
            <a:spAutoFit/>
          </a:bodyPr>
          <a:lstStyle/>
          <a:p>
            <a:pPr marL="342900" indent="-342900" algn="ctr">
              <a:buAutoNum type="arabicPeriod"/>
            </a:pPr>
            <a:r>
              <a:rPr lang="it-IT" sz="3600" dirty="0">
                <a:solidFill>
                  <a:schemeClr val="bg2">
                    <a:lumMod val="25000"/>
                  </a:schemeClr>
                </a:solidFill>
              </a:rPr>
              <a:t> APPORTO DEI BENI IN TRUST</a:t>
            </a:r>
          </a:p>
        </p:txBody>
      </p:sp>
    </p:spTree>
    <p:extLst>
      <p:ext uri="{BB962C8B-B14F-4D97-AF65-F5344CB8AC3E}">
        <p14:creationId xmlns:p14="http://schemas.microsoft.com/office/powerpoint/2010/main" val="880878200"/>
      </p:ext>
    </p:extLst>
  </p:cSld>
  <p:clrMapOvr>
    <a:masterClrMapping/>
  </p:clrMapOvr>
  <p:transition advTm="63983"/>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4</a:t>
            </a:fld>
            <a:endParaRPr lang="it-IT" sz="1400" b="1" dirty="0"/>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cxnSp>
        <p:nvCxnSpPr>
          <p:cNvPr id="9" name="Connettore 2 8"/>
          <p:cNvCxnSpPr/>
          <p:nvPr/>
        </p:nvCxnSpPr>
        <p:spPr>
          <a:xfrm flipV="1">
            <a:off x="3088070" y="1786447"/>
            <a:ext cx="729657" cy="7159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a:off x="3048000" y="2727566"/>
            <a:ext cx="756139" cy="5627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CasellaDiTesto 11"/>
          <p:cNvSpPr txBox="1"/>
          <p:nvPr/>
        </p:nvSpPr>
        <p:spPr>
          <a:xfrm>
            <a:off x="3852203" y="1110592"/>
            <a:ext cx="4894755" cy="1015663"/>
          </a:xfrm>
          <a:prstGeom prst="rect">
            <a:avLst/>
          </a:prstGeom>
          <a:noFill/>
        </p:spPr>
        <p:txBody>
          <a:bodyPr wrap="square" rtlCol="0">
            <a:spAutoFit/>
          </a:bodyPr>
          <a:lstStyle/>
          <a:p>
            <a:pPr algn="just"/>
            <a:r>
              <a:rPr lang="it-IT" sz="2000" b="1" dirty="0">
                <a:solidFill>
                  <a:schemeClr val="tx1">
                    <a:lumMod val="75000"/>
                    <a:lumOff val="25000"/>
                  </a:schemeClr>
                </a:solidFill>
              </a:rPr>
              <a:t>IMPRENDITORE </a:t>
            </a:r>
            <a:r>
              <a:rPr lang="it-IT" sz="2000" dirty="0">
                <a:solidFill>
                  <a:schemeClr val="tx1">
                    <a:lumMod val="75000"/>
                    <a:lumOff val="25000"/>
                  </a:schemeClr>
                </a:solidFill>
              </a:rPr>
              <a:t>l’apporto di beni relativi all’impresa configura un trasferimento per finalità estranee all’impresa</a:t>
            </a:r>
          </a:p>
        </p:txBody>
      </p:sp>
      <p:sp>
        <p:nvSpPr>
          <p:cNvPr id="13" name="CasellaDiTesto 12"/>
          <p:cNvSpPr txBox="1"/>
          <p:nvPr/>
        </p:nvSpPr>
        <p:spPr>
          <a:xfrm>
            <a:off x="3852203" y="3083496"/>
            <a:ext cx="4894755" cy="707886"/>
          </a:xfrm>
          <a:prstGeom prst="rect">
            <a:avLst/>
          </a:prstGeom>
          <a:noFill/>
        </p:spPr>
        <p:txBody>
          <a:bodyPr wrap="square" rtlCol="0">
            <a:spAutoFit/>
          </a:bodyPr>
          <a:lstStyle/>
          <a:p>
            <a:r>
              <a:rPr lang="it-IT" sz="2000" b="1" dirty="0">
                <a:solidFill>
                  <a:schemeClr val="tx1">
                    <a:lumMod val="75000"/>
                    <a:lumOff val="25000"/>
                  </a:schemeClr>
                </a:solidFill>
              </a:rPr>
              <a:t>NON IMPRENDITORE</a:t>
            </a:r>
            <a:r>
              <a:rPr lang="it-IT" sz="2000" dirty="0">
                <a:solidFill>
                  <a:schemeClr val="tx1">
                    <a:lumMod val="75000"/>
                    <a:lumOff val="25000"/>
                  </a:schemeClr>
                </a:solidFill>
              </a:rPr>
              <a:t> in assenza di corrispettivo</a:t>
            </a:r>
          </a:p>
        </p:txBody>
      </p:sp>
      <p:sp>
        <p:nvSpPr>
          <p:cNvPr id="2" name="Rettangolo 1"/>
          <p:cNvSpPr/>
          <p:nvPr/>
        </p:nvSpPr>
        <p:spPr>
          <a:xfrm>
            <a:off x="378069" y="2228991"/>
            <a:ext cx="3048000" cy="757130"/>
          </a:xfrm>
          <a:prstGeom prst="rect">
            <a:avLst/>
          </a:prstGeom>
        </p:spPr>
        <p:txBody>
          <a:bodyPr>
            <a:spAutoFit/>
          </a:bodyPr>
          <a:lstStyle/>
          <a:p>
            <a:pPr lvl="0" algn="ctr" defTabSz="914400">
              <a:lnSpc>
                <a:spcPct val="90000"/>
              </a:lnSpc>
              <a:spcBef>
                <a:spcPts val="1200"/>
              </a:spcBef>
              <a:spcAft>
                <a:spcPts val="200"/>
              </a:spcAft>
              <a:buClr>
                <a:srgbClr val="4A66AC"/>
              </a:buClr>
              <a:buSzPct val="100000"/>
              <a:defRPr/>
            </a:pPr>
            <a:r>
              <a:rPr lang="it-IT" sz="2400" b="1" dirty="0">
                <a:solidFill>
                  <a:schemeClr val="tx1">
                    <a:lumMod val="75000"/>
                    <a:lumOff val="25000"/>
                  </a:schemeClr>
                </a:solidFill>
              </a:rPr>
              <a:t>NATURA DEL DISPONENTE</a:t>
            </a:r>
          </a:p>
        </p:txBody>
      </p:sp>
      <p:sp>
        <p:nvSpPr>
          <p:cNvPr id="3" name="CasellaDiTesto 2">
            <a:extLst>
              <a:ext uri="{FF2B5EF4-FFF2-40B4-BE49-F238E27FC236}">
                <a16:creationId xmlns:a16="http://schemas.microsoft.com/office/drawing/2014/main" id="{04FC2728-43C9-D823-BE3E-9C298E575AD8}"/>
              </a:ext>
            </a:extLst>
          </p:cNvPr>
          <p:cNvSpPr txBox="1"/>
          <p:nvPr/>
        </p:nvSpPr>
        <p:spPr>
          <a:xfrm>
            <a:off x="496785" y="196381"/>
            <a:ext cx="11174681" cy="523220"/>
          </a:xfrm>
          <a:prstGeom prst="rect">
            <a:avLst/>
          </a:prstGeom>
          <a:noFill/>
        </p:spPr>
        <p:txBody>
          <a:bodyPr wrap="square" rtlCol="0">
            <a:spAutoFit/>
          </a:bodyPr>
          <a:lstStyle/>
          <a:p>
            <a:pPr marL="342900" indent="-342900" algn="ctr">
              <a:buAutoNum type="arabicPeriod"/>
            </a:pPr>
            <a:r>
              <a:rPr lang="it-IT" sz="2800" dirty="0">
                <a:solidFill>
                  <a:schemeClr val="bg2">
                    <a:lumMod val="25000"/>
                  </a:schemeClr>
                </a:solidFill>
              </a:rPr>
              <a:t>APPORTO DEI BENI IN TRUST</a:t>
            </a:r>
          </a:p>
        </p:txBody>
      </p:sp>
      <p:sp>
        <p:nvSpPr>
          <p:cNvPr id="6" name="CasellaDiTesto 5">
            <a:extLst>
              <a:ext uri="{FF2B5EF4-FFF2-40B4-BE49-F238E27FC236}">
                <a16:creationId xmlns:a16="http://schemas.microsoft.com/office/drawing/2014/main" id="{24824024-46A4-DD86-2996-C5C32BDA11FA}"/>
              </a:ext>
            </a:extLst>
          </p:cNvPr>
          <p:cNvSpPr txBox="1"/>
          <p:nvPr/>
        </p:nvSpPr>
        <p:spPr>
          <a:xfrm>
            <a:off x="812245" y="4924127"/>
            <a:ext cx="2389517" cy="523220"/>
          </a:xfrm>
          <a:prstGeom prst="rect">
            <a:avLst/>
          </a:prstGeom>
          <a:noFill/>
        </p:spPr>
        <p:txBody>
          <a:bodyPr wrap="square" rtlCol="0">
            <a:spAutoFit/>
          </a:bodyPr>
          <a:lstStyle/>
          <a:p>
            <a:r>
              <a:rPr lang="it-IT" sz="2800" b="1" dirty="0">
                <a:solidFill>
                  <a:srgbClr val="C00000"/>
                </a:solidFill>
              </a:rPr>
              <a:t>ECCEZIONE</a:t>
            </a:r>
          </a:p>
        </p:txBody>
      </p:sp>
      <p:cxnSp>
        <p:nvCxnSpPr>
          <p:cNvPr id="8" name="Connettore 2 7">
            <a:extLst>
              <a:ext uri="{FF2B5EF4-FFF2-40B4-BE49-F238E27FC236}">
                <a16:creationId xmlns:a16="http://schemas.microsoft.com/office/drawing/2014/main" id="{EFF9891D-5831-4B9E-9CF0-AB651A33C4A4}"/>
              </a:ext>
            </a:extLst>
          </p:cNvPr>
          <p:cNvCxnSpPr>
            <a:cxnSpLocks/>
          </p:cNvCxnSpPr>
          <p:nvPr/>
        </p:nvCxnSpPr>
        <p:spPr>
          <a:xfrm>
            <a:off x="3189072" y="5178229"/>
            <a:ext cx="1041107" cy="15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CasellaDiTesto 13">
            <a:extLst>
              <a:ext uri="{FF2B5EF4-FFF2-40B4-BE49-F238E27FC236}">
                <a16:creationId xmlns:a16="http://schemas.microsoft.com/office/drawing/2014/main" id="{00A160E6-F6F1-AFEF-FA8C-5C8E92994148}"/>
              </a:ext>
            </a:extLst>
          </p:cNvPr>
          <p:cNvSpPr txBox="1"/>
          <p:nvPr/>
        </p:nvSpPr>
        <p:spPr>
          <a:xfrm>
            <a:off x="4376249" y="4731746"/>
            <a:ext cx="7131160" cy="1015663"/>
          </a:xfrm>
          <a:prstGeom prst="rect">
            <a:avLst/>
          </a:prstGeom>
          <a:noFill/>
        </p:spPr>
        <p:txBody>
          <a:bodyPr wrap="square" rtlCol="0">
            <a:spAutoFit/>
          </a:bodyPr>
          <a:lstStyle/>
          <a:p>
            <a:r>
              <a:rPr lang="it-IT" sz="2000" b="1" dirty="0">
                <a:solidFill>
                  <a:schemeClr val="tx1">
                    <a:lumMod val="75000"/>
                    <a:lumOff val="25000"/>
                  </a:schemeClr>
                </a:solidFill>
              </a:rPr>
              <a:t>ATTIVITÀ FINANZIARIE </a:t>
            </a:r>
            <a:r>
              <a:rPr lang="it-IT" sz="2000" dirty="0">
                <a:solidFill>
                  <a:schemeClr val="tx1">
                    <a:lumMod val="75000"/>
                    <a:lumOff val="25000"/>
                  </a:schemeClr>
                </a:solidFill>
              </a:rPr>
              <a:t>può costituire un’ipotesi fiscalmente realizzativa per espressa disposizione normativa in caso di rapporto amministrato o gestito </a:t>
            </a:r>
            <a:r>
              <a:rPr lang="it-IT" sz="1200" dirty="0">
                <a:solidFill>
                  <a:prstClr val="black">
                    <a:lumMod val="75000"/>
                    <a:lumOff val="25000"/>
                  </a:prstClr>
                </a:solidFill>
                <a:latin typeface="Arial"/>
              </a:rPr>
              <a:t>Artt. 6 e 7 </a:t>
            </a:r>
            <a:r>
              <a:rPr lang="it-IT" sz="1200" dirty="0" err="1">
                <a:solidFill>
                  <a:prstClr val="black">
                    <a:lumMod val="75000"/>
                    <a:lumOff val="25000"/>
                  </a:prstClr>
                </a:solidFill>
                <a:latin typeface="Arial"/>
              </a:rPr>
              <a:t>D.lgs</a:t>
            </a:r>
            <a:r>
              <a:rPr lang="it-IT" sz="1200" dirty="0">
                <a:solidFill>
                  <a:prstClr val="black">
                    <a:lumMod val="75000"/>
                    <a:lumOff val="25000"/>
                  </a:prstClr>
                </a:solidFill>
                <a:latin typeface="Arial"/>
              </a:rPr>
              <a:t> 461/97</a:t>
            </a:r>
          </a:p>
        </p:txBody>
      </p:sp>
      <p:cxnSp>
        <p:nvCxnSpPr>
          <p:cNvPr id="11" name="Connettore 2 10">
            <a:extLst>
              <a:ext uri="{FF2B5EF4-FFF2-40B4-BE49-F238E27FC236}">
                <a16:creationId xmlns:a16="http://schemas.microsoft.com/office/drawing/2014/main" id="{BC7BCCA2-D593-6AE3-E3EE-59FC51CB95F6}"/>
              </a:ext>
            </a:extLst>
          </p:cNvPr>
          <p:cNvCxnSpPr>
            <a:cxnSpLocks/>
          </p:cNvCxnSpPr>
          <p:nvPr/>
        </p:nvCxnSpPr>
        <p:spPr>
          <a:xfrm>
            <a:off x="3201762" y="5178229"/>
            <a:ext cx="1041107" cy="15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onnettore 2 16">
            <a:extLst>
              <a:ext uri="{FF2B5EF4-FFF2-40B4-BE49-F238E27FC236}">
                <a16:creationId xmlns:a16="http://schemas.microsoft.com/office/drawing/2014/main" id="{0932D541-ED7F-3BBB-AC36-62902057411C}"/>
              </a:ext>
            </a:extLst>
          </p:cNvPr>
          <p:cNvCxnSpPr>
            <a:cxnSpLocks/>
          </p:cNvCxnSpPr>
          <p:nvPr/>
        </p:nvCxnSpPr>
        <p:spPr>
          <a:xfrm>
            <a:off x="8836817" y="1618423"/>
            <a:ext cx="1041107" cy="15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CasellaDiTesto 17">
            <a:extLst>
              <a:ext uri="{FF2B5EF4-FFF2-40B4-BE49-F238E27FC236}">
                <a16:creationId xmlns:a16="http://schemas.microsoft.com/office/drawing/2014/main" id="{2F08DFE7-50F7-458B-F465-1F27BCA8E933}"/>
              </a:ext>
            </a:extLst>
          </p:cNvPr>
          <p:cNvSpPr txBox="1"/>
          <p:nvPr/>
        </p:nvSpPr>
        <p:spPr>
          <a:xfrm>
            <a:off x="9877924" y="1107004"/>
            <a:ext cx="1629485" cy="369332"/>
          </a:xfrm>
          <a:prstGeom prst="rect">
            <a:avLst/>
          </a:prstGeom>
          <a:noFill/>
        </p:spPr>
        <p:txBody>
          <a:bodyPr wrap="none" rtlCol="0">
            <a:spAutoFit/>
          </a:bodyPr>
          <a:lstStyle/>
          <a:p>
            <a:r>
              <a:rPr lang="it-IT" dirty="0"/>
              <a:t>TASSAZIONE</a:t>
            </a:r>
          </a:p>
        </p:txBody>
      </p:sp>
      <p:sp>
        <p:nvSpPr>
          <p:cNvPr id="19" name="CasellaDiTesto 18">
            <a:extLst>
              <a:ext uri="{FF2B5EF4-FFF2-40B4-BE49-F238E27FC236}">
                <a16:creationId xmlns:a16="http://schemas.microsoft.com/office/drawing/2014/main" id="{85C35AB5-E7C5-5AB9-82DB-9DF17C0DC6D8}"/>
              </a:ext>
            </a:extLst>
          </p:cNvPr>
          <p:cNvSpPr txBox="1"/>
          <p:nvPr/>
        </p:nvSpPr>
        <p:spPr>
          <a:xfrm>
            <a:off x="10422944" y="1756923"/>
            <a:ext cx="539443" cy="369332"/>
          </a:xfrm>
          <a:prstGeom prst="rect">
            <a:avLst/>
          </a:prstGeom>
          <a:noFill/>
        </p:spPr>
        <p:txBody>
          <a:bodyPr wrap="none" rtlCol="0">
            <a:spAutoFit/>
          </a:bodyPr>
          <a:lstStyle/>
          <a:p>
            <a:r>
              <a:rPr lang="it-IT" dirty="0"/>
              <a:t>IVA</a:t>
            </a:r>
          </a:p>
        </p:txBody>
      </p:sp>
      <p:cxnSp>
        <p:nvCxnSpPr>
          <p:cNvPr id="20" name="Connettore 2 19">
            <a:extLst>
              <a:ext uri="{FF2B5EF4-FFF2-40B4-BE49-F238E27FC236}">
                <a16:creationId xmlns:a16="http://schemas.microsoft.com/office/drawing/2014/main" id="{52F9CEBF-6A25-34AD-1AE2-1B76A328AD67}"/>
              </a:ext>
            </a:extLst>
          </p:cNvPr>
          <p:cNvCxnSpPr>
            <a:cxnSpLocks/>
          </p:cNvCxnSpPr>
          <p:nvPr/>
        </p:nvCxnSpPr>
        <p:spPr>
          <a:xfrm>
            <a:off x="8726323" y="3464255"/>
            <a:ext cx="1041107" cy="15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CasellaDiTesto 20">
            <a:extLst>
              <a:ext uri="{FF2B5EF4-FFF2-40B4-BE49-F238E27FC236}">
                <a16:creationId xmlns:a16="http://schemas.microsoft.com/office/drawing/2014/main" id="{9438B805-519D-7915-B4D9-C4906F02C799}"/>
              </a:ext>
            </a:extLst>
          </p:cNvPr>
          <p:cNvSpPr txBox="1"/>
          <p:nvPr/>
        </p:nvSpPr>
        <p:spPr>
          <a:xfrm>
            <a:off x="9857289" y="2920942"/>
            <a:ext cx="2045371" cy="369332"/>
          </a:xfrm>
          <a:prstGeom prst="rect">
            <a:avLst/>
          </a:prstGeom>
          <a:noFill/>
        </p:spPr>
        <p:txBody>
          <a:bodyPr wrap="square" rtlCol="0">
            <a:spAutoFit/>
          </a:bodyPr>
          <a:lstStyle/>
          <a:p>
            <a:r>
              <a:rPr lang="it-IT" dirty="0"/>
              <a:t>NO TASSAZIONE</a:t>
            </a:r>
          </a:p>
        </p:txBody>
      </p:sp>
      <p:sp>
        <p:nvSpPr>
          <p:cNvPr id="22" name="CasellaDiTesto 21">
            <a:extLst>
              <a:ext uri="{FF2B5EF4-FFF2-40B4-BE49-F238E27FC236}">
                <a16:creationId xmlns:a16="http://schemas.microsoft.com/office/drawing/2014/main" id="{F0B8EC5D-D96F-A122-D3D3-CD3D4AD04561}"/>
              </a:ext>
            </a:extLst>
          </p:cNvPr>
          <p:cNvSpPr txBox="1"/>
          <p:nvPr/>
        </p:nvSpPr>
        <p:spPr>
          <a:xfrm>
            <a:off x="10402309" y="3342228"/>
            <a:ext cx="1084465" cy="369332"/>
          </a:xfrm>
          <a:prstGeom prst="rect">
            <a:avLst/>
          </a:prstGeom>
          <a:noFill/>
        </p:spPr>
        <p:txBody>
          <a:bodyPr wrap="square" rtlCol="0">
            <a:spAutoFit/>
          </a:bodyPr>
          <a:lstStyle/>
          <a:p>
            <a:r>
              <a:rPr lang="it-IT" dirty="0"/>
              <a:t>NO IVA</a:t>
            </a:r>
          </a:p>
        </p:txBody>
      </p:sp>
      <p:sp>
        <p:nvSpPr>
          <p:cNvPr id="23" name="CasellaDiTesto 22">
            <a:extLst>
              <a:ext uri="{FF2B5EF4-FFF2-40B4-BE49-F238E27FC236}">
                <a16:creationId xmlns:a16="http://schemas.microsoft.com/office/drawing/2014/main" id="{65446E89-3D97-EC56-F622-8D79D1F5CDC3}"/>
              </a:ext>
            </a:extLst>
          </p:cNvPr>
          <p:cNvSpPr txBox="1"/>
          <p:nvPr/>
        </p:nvSpPr>
        <p:spPr>
          <a:xfrm>
            <a:off x="9857289" y="3759028"/>
            <a:ext cx="2101616" cy="646331"/>
          </a:xfrm>
          <a:prstGeom prst="rect">
            <a:avLst/>
          </a:prstGeom>
          <a:noFill/>
        </p:spPr>
        <p:txBody>
          <a:bodyPr wrap="square" rtlCol="0">
            <a:spAutoFit/>
          </a:bodyPr>
          <a:lstStyle/>
          <a:p>
            <a:pPr algn="ctr"/>
            <a:r>
              <a:rPr lang="it-IT" dirty="0"/>
              <a:t>NO IMPOSIZIONE SU TRUST</a:t>
            </a:r>
          </a:p>
        </p:txBody>
      </p:sp>
    </p:spTree>
    <p:extLst>
      <p:ext uri="{BB962C8B-B14F-4D97-AF65-F5344CB8AC3E}">
        <p14:creationId xmlns:p14="http://schemas.microsoft.com/office/powerpoint/2010/main" val="183338879"/>
      </p:ext>
    </p:extLst>
  </p:cSld>
  <p:clrMapOvr>
    <a:masterClrMapping/>
  </p:clrMapOvr>
  <p:transition advTm="908"/>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5</a:t>
            </a:fld>
            <a:endParaRPr lang="it-IT" sz="1400" b="1" dirty="0"/>
          </a:p>
        </p:txBody>
      </p:sp>
      <p:sp>
        <p:nvSpPr>
          <p:cNvPr id="7" name="Rettangolo 6"/>
          <p:cNvSpPr/>
          <p:nvPr/>
        </p:nvSpPr>
        <p:spPr>
          <a:xfrm>
            <a:off x="2861187" y="589935"/>
            <a:ext cx="3459879" cy="2604107"/>
          </a:xfrm>
          <a:prstGeom prst="rect">
            <a:avLst/>
          </a:prstGeom>
          <a:noFill/>
        </p:spPr>
        <p:txBody>
          <a:bodyPr wrap="square" lIns="91440" tIns="45720" rIns="91440" bIns="45720">
            <a:spAutoFit/>
          </a:bodyPr>
          <a:lstStyle/>
          <a:p>
            <a:pPr algn="ctr"/>
            <a:endParaRPr lang="it-IT"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askerville Old Face"/>
            </a:endParaRPr>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1" name="CasellaDiTesto 10"/>
          <p:cNvSpPr txBox="1"/>
          <p:nvPr/>
        </p:nvSpPr>
        <p:spPr>
          <a:xfrm>
            <a:off x="508659" y="2870876"/>
            <a:ext cx="11174681" cy="646331"/>
          </a:xfrm>
          <a:prstGeom prst="rect">
            <a:avLst/>
          </a:prstGeom>
          <a:noFill/>
        </p:spPr>
        <p:txBody>
          <a:bodyPr wrap="square" rtlCol="0">
            <a:spAutoFit/>
          </a:bodyPr>
          <a:lstStyle/>
          <a:p>
            <a:pPr algn="ctr"/>
            <a:r>
              <a:rPr lang="it-IT" sz="3600" dirty="0">
                <a:solidFill>
                  <a:schemeClr val="bg2">
                    <a:lumMod val="25000"/>
                  </a:schemeClr>
                </a:solidFill>
              </a:rPr>
              <a:t>2.DISCIPLINA IMPOSTE SUI REDDITI</a:t>
            </a:r>
          </a:p>
        </p:txBody>
      </p:sp>
    </p:spTree>
    <p:extLst>
      <p:ext uri="{BB962C8B-B14F-4D97-AF65-F5344CB8AC3E}">
        <p14:creationId xmlns:p14="http://schemas.microsoft.com/office/powerpoint/2010/main" val="1404751210"/>
      </p:ext>
    </p:extLst>
  </p:cSld>
  <p:clrMapOvr>
    <a:masterClrMapping/>
  </p:clrMapOvr>
  <p:transition advTm="63983"/>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6</a:t>
            </a:fld>
            <a:endParaRPr lang="it-IT" sz="1400" b="1" dirty="0"/>
          </a:p>
        </p:txBody>
      </p:sp>
      <p:sp>
        <p:nvSpPr>
          <p:cNvPr id="7" name="Rettangolo 6"/>
          <p:cNvSpPr/>
          <p:nvPr/>
        </p:nvSpPr>
        <p:spPr>
          <a:xfrm>
            <a:off x="2861187" y="589935"/>
            <a:ext cx="3459879" cy="2604107"/>
          </a:xfrm>
          <a:prstGeom prst="rect">
            <a:avLst/>
          </a:prstGeom>
          <a:noFill/>
        </p:spPr>
        <p:txBody>
          <a:bodyPr wrap="square" lIns="91440" tIns="45720" rIns="91440" bIns="45720">
            <a:spAutoFit/>
          </a:bodyPr>
          <a:lstStyle/>
          <a:p>
            <a:pPr algn="ctr"/>
            <a:endParaRPr lang="it-IT"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askerville Old Face"/>
            </a:endParaRPr>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cxnSp>
        <p:nvCxnSpPr>
          <p:cNvPr id="9" name="Connettore 2 8"/>
          <p:cNvCxnSpPr/>
          <p:nvPr/>
        </p:nvCxnSpPr>
        <p:spPr>
          <a:xfrm flipV="1">
            <a:off x="3040510" y="1786509"/>
            <a:ext cx="729657" cy="7159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a:off x="3040510" y="3780354"/>
            <a:ext cx="756139" cy="5627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CasellaDiTesto 11"/>
          <p:cNvSpPr txBox="1"/>
          <p:nvPr/>
        </p:nvSpPr>
        <p:spPr>
          <a:xfrm>
            <a:off x="4081617" y="1029680"/>
            <a:ext cx="5545461" cy="1323439"/>
          </a:xfrm>
          <a:prstGeom prst="rect">
            <a:avLst/>
          </a:prstGeom>
          <a:noFill/>
        </p:spPr>
        <p:txBody>
          <a:bodyPr wrap="square" rtlCol="0">
            <a:spAutoFit/>
          </a:bodyPr>
          <a:lstStyle/>
          <a:p>
            <a:pPr algn="just"/>
            <a:r>
              <a:rPr lang="it-IT" sz="2000" b="1" dirty="0">
                <a:solidFill>
                  <a:schemeClr val="tx1">
                    <a:lumMod val="75000"/>
                    <a:lumOff val="25000"/>
                  </a:schemeClr>
                </a:solidFill>
              </a:rPr>
              <a:t>1.TRUST RESIDENTI </a:t>
            </a:r>
            <a:r>
              <a:rPr lang="it-IT" sz="2000" dirty="0">
                <a:solidFill>
                  <a:schemeClr val="tx1">
                    <a:lumMod val="75000"/>
                    <a:lumOff val="25000"/>
                  </a:schemeClr>
                </a:solidFill>
              </a:rPr>
              <a:t>nel territorio dello Stato che hanno per oggetto esclusivo o principale l’esercizio di attività commerciali, in quanto </a:t>
            </a:r>
            <a:r>
              <a:rPr lang="it-IT" sz="2000" b="1" dirty="0">
                <a:solidFill>
                  <a:schemeClr val="tx1">
                    <a:lumMod val="75000"/>
                    <a:lumOff val="25000"/>
                  </a:schemeClr>
                </a:solidFill>
              </a:rPr>
              <a:t>“ENTI COMMERCIALI” </a:t>
            </a:r>
            <a:r>
              <a:rPr lang="it-IT" sz="1200" dirty="0">
                <a:solidFill>
                  <a:schemeClr val="tx1">
                    <a:lumMod val="75000"/>
                    <a:lumOff val="25000"/>
                  </a:schemeClr>
                </a:solidFill>
              </a:rPr>
              <a:t>art. 73 l. b) TUIR</a:t>
            </a:r>
            <a:endParaRPr lang="it-IT" sz="2000" dirty="0">
              <a:solidFill>
                <a:schemeClr val="tx1">
                  <a:lumMod val="75000"/>
                  <a:lumOff val="25000"/>
                </a:schemeClr>
              </a:solidFill>
            </a:endParaRPr>
          </a:p>
        </p:txBody>
      </p:sp>
      <p:sp>
        <p:nvSpPr>
          <p:cNvPr id="2" name="Rettangolo 1"/>
          <p:cNvSpPr/>
          <p:nvPr/>
        </p:nvSpPr>
        <p:spPr>
          <a:xfrm>
            <a:off x="352495" y="2724435"/>
            <a:ext cx="3048000" cy="1255728"/>
          </a:xfrm>
          <a:prstGeom prst="rect">
            <a:avLst/>
          </a:prstGeom>
        </p:spPr>
        <p:txBody>
          <a:bodyPr>
            <a:spAutoFit/>
          </a:bodyPr>
          <a:lstStyle/>
          <a:p>
            <a:pPr lvl="0" algn="ctr" defTabSz="914400">
              <a:lnSpc>
                <a:spcPct val="90000"/>
              </a:lnSpc>
              <a:spcBef>
                <a:spcPts val="1200"/>
              </a:spcBef>
              <a:spcAft>
                <a:spcPts val="200"/>
              </a:spcAft>
              <a:buClr>
                <a:srgbClr val="4A66AC"/>
              </a:buClr>
              <a:buSzPct val="100000"/>
              <a:defRPr/>
            </a:pPr>
            <a:r>
              <a:rPr lang="it-IT" sz="2800" b="1" dirty="0">
                <a:solidFill>
                  <a:schemeClr val="tx1">
                    <a:lumMod val="75000"/>
                    <a:lumOff val="25000"/>
                  </a:schemeClr>
                </a:solidFill>
              </a:rPr>
              <a:t>QUALI REDDITI RILEVANO IN ITALIA?</a:t>
            </a:r>
          </a:p>
        </p:txBody>
      </p:sp>
      <p:sp>
        <p:nvSpPr>
          <p:cNvPr id="3" name="CasellaDiTesto 2">
            <a:extLst>
              <a:ext uri="{FF2B5EF4-FFF2-40B4-BE49-F238E27FC236}">
                <a16:creationId xmlns:a16="http://schemas.microsoft.com/office/drawing/2014/main" id="{04FC2728-43C9-D823-BE3E-9C298E575AD8}"/>
              </a:ext>
            </a:extLst>
          </p:cNvPr>
          <p:cNvSpPr txBox="1"/>
          <p:nvPr/>
        </p:nvSpPr>
        <p:spPr>
          <a:xfrm>
            <a:off x="496785" y="196381"/>
            <a:ext cx="11174681" cy="523220"/>
          </a:xfrm>
          <a:prstGeom prst="rect">
            <a:avLst/>
          </a:prstGeom>
          <a:noFill/>
        </p:spPr>
        <p:txBody>
          <a:bodyPr wrap="square" rtlCol="0">
            <a:spAutoFit/>
          </a:bodyPr>
          <a:lstStyle/>
          <a:p>
            <a:pPr algn="ctr"/>
            <a:r>
              <a:rPr lang="it-IT" sz="2800" dirty="0">
                <a:solidFill>
                  <a:schemeClr val="bg2">
                    <a:lumMod val="25000"/>
                  </a:schemeClr>
                </a:solidFill>
              </a:rPr>
              <a:t>2.DISCIPLINA IMPOSTE SUI REDDITI</a:t>
            </a:r>
          </a:p>
        </p:txBody>
      </p:sp>
      <p:sp>
        <p:nvSpPr>
          <p:cNvPr id="6" name="CasellaDiTesto 5">
            <a:extLst>
              <a:ext uri="{FF2B5EF4-FFF2-40B4-BE49-F238E27FC236}">
                <a16:creationId xmlns:a16="http://schemas.microsoft.com/office/drawing/2014/main" id="{339B1223-980A-86A0-206B-18A6CCEAE380}"/>
              </a:ext>
            </a:extLst>
          </p:cNvPr>
          <p:cNvSpPr txBox="1"/>
          <p:nvPr/>
        </p:nvSpPr>
        <p:spPr>
          <a:xfrm>
            <a:off x="10060469" y="1691399"/>
            <a:ext cx="1733836" cy="1323439"/>
          </a:xfrm>
          <a:prstGeom prst="rect">
            <a:avLst/>
          </a:prstGeom>
          <a:noFill/>
        </p:spPr>
        <p:txBody>
          <a:bodyPr wrap="square" rtlCol="0">
            <a:spAutoFit/>
          </a:bodyPr>
          <a:lstStyle/>
          <a:p>
            <a:pPr algn="ctr"/>
            <a:r>
              <a:rPr lang="it-IT" sz="2000" dirty="0">
                <a:solidFill>
                  <a:schemeClr val="tx1">
                    <a:lumMod val="75000"/>
                    <a:lumOff val="25000"/>
                  </a:schemeClr>
                </a:solidFill>
              </a:rPr>
              <a:t>TUTTI I REDDITI OVUNQUE PRODOTTI</a:t>
            </a:r>
          </a:p>
        </p:txBody>
      </p:sp>
      <p:sp>
        <p:nvSpPr>
          <p:cNvPr id="8" name="CasellaDiTesto 7">
            <a:extLst>
              <a:ext uri="{FF2B5EF4-FFF2-40B4-BE49-F238E27FC236}">
                <a16:creationId xmlns:a16="http://schemas.microsoft.com/office/drawing/2014/main" id="{74E10BCA-2F7B-86E7-A0B4-16CCC8640720}"/>
              </a:ext>
            </a:extLst>
          </p:cNvPr>
          <p:cNvSpPr txBox="1"/>
          <p:nvPr/>
        </p:nvSpPr>
        <p:spPr>
          <a:xfrm>
            <a:off x="4081617" y="2405877"/>
            <a:ext cx="5545462" cy="1323439"/>
          </a:xfrm>
          <a:prstGeom prst="rect">
            <a:avLst/>
          </a:prstGeom>
          <a:noFill/>
        </p:spPr>
        <p:txBody>
          <a:bodyPr wrap="square" rtlCol="0">
            <a:spAutoFit/>
          </a:bodyPr>
          <a:lstStyle/>
          <a:p>
            <a:pPr algn="just"/>
            <a:r>
              <a:rPr lang="it-IT" sz="2000" b="1" dirty="0">
                <a:solidFill>
                  <a:schemeClr val="tx1">
                    <a:lumMod val="75000"/>
                    <a:lumOff val="25000"/>
                  </a:schemeClr>
                </a:solidFill>
              </a:rPr>
              <a:t>2.TRUST RESIDENTI </a:t>
            </a:r>
            <a:r>
              <a:rPr lang="it-IT" sz="2000" dirty="0">
                <a:solidFill>
                  <a:schemeClr val="tx1">
                    <a:lumMod val="75000"/>
                    <a:lumOff val="25000"/>
                  </a:schemeClr>
                </a:solidFill>
              </a:rPr>
              <a:t>nel territorio dello Stato non hanno per oggetto esclusivo o principale l’esercizio di attività commerciali, in quanto </a:t>
            </a:r>
            <a:r>
              <a:rPr lang="it-IT" sz="2000" b="1" dirty="0">
                <a:solidFill>
                  <a:schemeClr val="tx1">
                    <a:lumMod val="75000"/>
                    <a:lumOff val="25000"/>
                  </a:schemeClr>
                </a:solidFill>
              </a:rPr>
              <a:t>“ENTI NON COMMERCIALI” </a:t>
            </a:r>
            <a:r>
              <a:rPr kumimoji="0" lang="it-IT" sz="1200" b="0" i="0" u="none" strike="noStrike" kern="1200" cap="none" spc="0" normalizeH="0" baseline="0" noProof="0" dirty="0">
                <a:ln>
                  <a:noFill/>
                </a:ln>
                <a:solidFill>
                  <a:prstClr val="black">
                    <a:lumMod val="75000"/>
                    <a:lumOff val="25000"/>
                  </a:prstClr>
                </a:solidFill>
                <a:effectLst/>
                <a:uLnTx/>
                <a:uFillTx/>
                <a:latin typeface="Arial"/>
                <a:ea typeface="+mn-ea"/>
                <a:cs typeface="+mn-cs"/>
              </a:rPr>
              <a:t>art. 73 l. c) TUIR</a:t>
            </a:r>
            <a:endParaRPr lang="it-IT" sz="2000" b="1" dirty="0">
              <a:solidFill>
                <a:schemeClr val="tx1">
                  <a:lumMod val="75000"/>
                  <a:lumOff val="25000"/>
                </a:schemeClr>
              </a:solidFill>
            </a:endParaRPr>
          </a:p>
        </p:txBody>
      </p:sp>
      <p:sp>
        <p:nvSpPr>
          <p:cNvPr id="11" name="CasellaDiTesto 10">
            <a:extLst>
              <a:ext uri="{FF2B5EF4-FFF2-40B4-BE49-F238E27FC236}">
                <a16:creationId xmlns:a16="http://schemas.microsoft.com/office/drawing/2014/main" id="{241A75E1-AE43-E945-A83E-6E337364017D}"/>
              </a:ext>
            </a:extLst>
          </p:cNvPr>
          <p:cNvSpPr txBox="1"/>
          <p:nvPr/>
        </p:nvSpPr>
        <p:spPr>
          <a:xfrm>
            <a:off x="4128734" y="3799949"/>
            <a:ext cx="5498344" cy="1323439"/>
          </a:xfrm>
          <a:prstGeom prst="rect">
            <a:avLst/>
          </a:prstGeom>
          <a:noFill/>
        </p:spPr>
        <p:txBody>
          <a:bodyPr wrap="square" rtlCol="0">
            <a:spAutoFit/>
          </a:bodyPr>
          <a:lstStyle/>
          <a:p>
            <a:pPr algn="just"/>
            <a:r>
              <a:rPr lang="it-IT" sz="2000" b="1" dirty="0">
                <a:solidFill>
                  <a:schemeClr val="tx1">
                    <a:lumMod val="75000"/>
                    <a:lumOff val="25000"/>
                  </a:schemeClr>
                </a:solidFill>
              </a:rPr>
              <a:t>3.TRUST NON RESIDENTI </a:t>
            </a:r>
            <a:r>
              <a:rPr lang="it-IT" sz="2000" dirty="0">
                <a:solidFill>
                  <a:schemeClr val="tx1">
                    <a:lumMod val="75000"/>
                    <a:lumOff val="25000"/>
                  </a:schemeClr>
                </a:solidFill>
              </a:rPr>
              <a:t>nel territorio dello Stato non hanno per oggetto esclusivo o principale l’esercizio di attività commerciali, in quanto </a:t>
            </a:r>
            <a:r>
              <a:rPr lang="it-IT" sz="2000" b="1" dirty="0">
                <a:solidFill>
                  <a:schemeClr val="tx1">
                    <a:lumMod val="75000"/>
                    <a:lumOff val="25000"/>
                  </a:schemeClr>
                </a:solidFill>
              </a:rPr>
              <a:t>“ENTI NON RESIDENTI” </a:t>
            </a:r>
            <a:r>
              <a:rPr kumimoji="0" lang="it-IT" sz="1200" b="0" i="0" u="none" strike="noStrike" kern="1200" cap="none" spc="0" normalizeH="0" baseline="0" noProof="0" dirty="0">
                <a:ln>
                  <a:noFill/>
                </a:ln>
                <a:solidFill>
                  <a:prstClr val="black">
                    <a:lumMod val="75000"/>
                    <a:lumOff val="25000"/>
                  </a:prstClr>
                </a:solidFill>
                <a:effectLst/>
                <a:uLnTx/>
                <a:uFillTx/>
                <a:latin typeface="Arial"/>
                <a:ea typeface="+mn-ea"/>
                <a:cs typeface="+mn-cs"/>
              </a:rPr>
              <a:t>art. 73 l. d) TUIR</a:t>
            </a:r>
            <a:endParaRPr lang="it-IT" sz="2000" b="1" dirty="0">
              <a:solidFill>
                <a:schemeClr val="tx1">
                  <a:lumMod val="75000"/>
                  <a:lumOff val="25000"/>
                </a:schemeClr>
              </a:solidFill>
            </a:endParaRPr>
          </a:p>
        </p:txBody>
      </p:sp>
      <p:sp>
        <p:nvSpPr>
          <p:cNvPr id="14" name="CasellaDiTesto 13">
            <a:extLst>
              <a:ext uri="{FF2B5EF4-FFF2-40B4-BE49-F238E27FC236}">
                <a16:creationId xmlns:a16="http://schemas.microsoft.com/office/drawing/2014/main" id="{0C751D9D-1CE1-60DA-2F55-639BECF5CAB2}"/>
              </a:ext>
            </a:extLst>
          </p:cNvPr>
          <p:cNvSpPr txBox="1"/>
          <p:nvPr/>
        </p:nvSpPr>
        <p:spPr>
          <a:xfrm>
            <a:off x="10116984" y="3799949"/>
            <a:ext cx="1733836" cy="1323439"/>
          </a:xfrm>
          <a:prstGeom prst="rect">
            <a:avLst/>
          </a:prstGeom>
          <a:noFill/>
        </p:spPr>
        <p:txBody>
          <a:bodyPr wrap="square" rtlCol="0">
            <a:spAutoFit/>
          </a:bodyPr>
          <a:lstStyle/>
          <a:p>
            <a:pPr algn="ctr"/>
            <a:r>
              <a:rPr lang="it-IT" sz="2000" dirty="0">
                <a:solidFill>
                  <a:schemeClr val="tx1">
                    <a:lumMod val="75000"/>
                    <a:lumOff val="25000"/>
                  </a:schemeClr>
                </a:solidFill>
              </a:rPr>
              <a:t>SOLO I REDDITI PRODOTTI IN ITALIA </a:t>
            </a:r>
          </a:p>
        </p:txBody>
      </p:sp>
      <p:sp>
        <p:nvSpPr>
          <p:cNvPr id="16" name="CasellaDiTesto 15">
            <a:extLst>
              <a:ext uri="{FF2B5EF4-FFF2-40B4-BE49-F238E27FC236}">
                <a16:creationId xmlns:a16="http://schemas.microsoft.com/office/drawing/2014/main" id="{69A0BC17-DBD3-0AE8-3952-7795389FDE68}"/>
              </a:ext>
            </a:extLst>
          </p:cNvPr>
          <p:cNvSpPr txBox="1"/>
          <p:nvPr/>
        </p:nvSpPr>
        <p:spPr>
          <a:xfrm>
            <a:off x="496785" y="5406873"/>
            <a:ext cx="2608724" cy="523220"/>
          </a:xfrm>
          <a:prstGeom prst="rect">
            <a:avLst/>
          </a:prstGeom>
          <a:noFill/>
        </p:spPr>
        <p:txBody>
          <a:bodyPr wrap="square" rtlCol="0">
            <a:spAutoFit/>
          </a:bodyPr>
          <a:lstStyle/>
          <a:p>
            <a:r>
              <a:rPr lang="it-IT" sz="2800" b="1" dirty="0">
                <a:solidFill>
                  <a:srgbClr val="C00000"/>
                </a:solidFill>
              </a:rPr>
              <a:t>ECCEZIONI</a:t>
            </a:r>
          </a:p>
        </p:txBody>
      </p:sp>
      <p:cxnSp>
        <p:nvCxnSpPr>
          <p:cNvPr id="17" name="Connettore 2 16">
            <a:extLst>
              <a:ext uri="{FF2B5EF4-FFF2-40B4-BE49-F238E27FC236}">
                <a16:creationId xmlns:a16="http://schemas.microsoft.com/office/drawing/2014/main" id="{C6FF8ACE-DA0D-3AEA-3F0C-73169F4D328B}"/>
              </a:ext>
            </a:extLst>
          </p:cNvPr>
          <p:cNvCxnSpPr>
            <a:cxnSpLocks/>
          </p:cNvCxnSpPr>
          <p:nvPr/>
        </p:nvCxnSpPr>
        <p:spPr>
          <a:xfrm>
            <a:off x="3040510" y="5708296"/>
            <a:ext cx="1041107" cy="15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CasellaDiTesto 17">
            <a:extLst>
              <a:ext uri="{FF2B5EF4-FFF2-40B4-BE49-F238E27FC236}">
                <a16:creationId xmlns:a16="http://schemas.microsoft.com/office/drawing/2014/main" id="{3E3DD510-5175-93C4-04D7-49B921F71A0D}"/>
              </a:ext>
            </a:extLst>
          </p:cNvPr>
          <p:cNvSpPr txBox="1"/>
          <p:nvPr/>
        </p:nvSpPr>
        <p:spPr>
          <a:xfrm>
            <a:off x="4128734" y="5252402"/>
            <a:ext cx="7722086" cy="1015663"/>
          </a:xfrm>
          <a:prstGeom prst="rect">
            <a:avLst/>
          </a:prstGeom>
          <a:noFill/>
        </p:spPr>
        <p:txBody>
          <a:bodyPr wrap="square" rtlCol="0">
            <a:spAutoFit/>
          </a:bodyPr>
          <a:lstStyle/>
          <a:p>
            <a:pPr marL="457200" indent="-457200">
              <a:buAutoNum type="alphaLcPeriod"/>
            </a:pPr>
            <a:r>
              <a:rPr lang="it-IT" sz="2000" b="1" dirty="0">
                <a:solidFill>
                  <a:schemeClr val="tx1">
                    <a:lumMod val="75000"/>
                    <a:lumOff val="25000"/>
                  </a:schemeClr>
                </a:solidFill>
              </a:rPr>
              <a:t>beneficiario “individuato” residente </a:t>
            </a:r>
            <a:r>
              <a:rPr kumimoji="0" lang="it-IT" sz="1200" b="0" i="0" u="none" strike="noStrike" kern="1200" cap="none" spc="0" normalizeH="0" baseline="0" noProof="0" dirty="0">
                <a:ln>
                  <a:noFill/>
                </a:ln>
                <a:solidFill>
                  <a:prstClr val="black">
                    <a:lumMod val="75000"/>
                    <a:lumOff val="25000"/>
                  </a:prstClr>
                </a:solidFill>
                <a:effectLst/>
                <a:uLnTx/>
                <a:uFillTx/>
                <a:latin typeface="Arial"/>
                <a:ea typeface="+mn-ea"/>
                <a:cs typeface="+mn-cs"/>
              </a:rPr>
              <a:t>art.73 c. 2 </a:t>
            </a:r>
            <a:r>
              <a:rPr kumimoji="0" lang="it-IT" sz="1200" b="0" i="0" u="none" strike="noStrike" kern="1200" cap="none" spc="0" normalizeH="0" baseline="0" noProof="0" dirty="0" err="1">
                <a:ln>
                  <a:noFill/>
                </a:ln>
                <a:solidFill>
                  <a:prstClr val="black">
                    <a:lumMod val="75000"/>
                    <a:lumOff val="25000"/>
                  </a:prstClr>
                </a:solidFill>
                <a:effectLst/>
                <a:uLnTx/>
                <a:uFillTx/>
                <a:latin typeface="Arial"/>
                <a:ea typeface="+mn-ea"/>
                <a:cs typeface="+mn-cs"/>
              </a:rPr>
              <a:t>l.d</a:t>
            </a:r>
            <a:r>
              <a:rPr kumimoji="0" lang="it-IT" sz="1200" b="0" i="0" u="none" strike="noStrike" kern="1200" cap="none" spc="0" normalizeH="0" baseline="0" noProof="0" dirty="0">
                <a:ln>
                  <a:noFill/>
                </a:ln>
                <a:solidFill>
                  <a:prstClr val="black">
                    <a:lumMod val="75000"/>
                    <a:lumOff val="25000"/>
                  </a:prstClr>
                </a:solidFill>
                <a:effectLst/>
                <a:uLnTx/>
                <a:uFillTx/>
                <a:latin typeface="Arial"/>
                <a:ea typeface="+mn-ea"/>
                <a:cs typeface="+mn-cs"/>
              </a:rPr>
              <a:t> TUIR</a:t>
            </a:r>
            <a:endParaRPr lang="it-IT" sz="2000" b="1" dirty="0">
              <a:solidFill>
                <a:schemeClr val="tx1">
                  <a:lumMod val="75000"/>
                  <a:lumOff val="25000"/>
                </a:schemeClr>
              </a:solidFill>
            </a:endParaRPr>
          </a:p>
          <a:p>
            <a:pPr marL="457200" indent="-457200">
              <a:buAutoNum type="alphaLcPeriod"/>
            </a:pPr>
            <a:r>
              <a:rPr lang="it-IT" sz="2000" b="1" dirty="0">
                <a:solidFill>
                  <a:schemeClr val="tx1">
                    <a:lumMod val="75000"/>
                    <a:lumOff val="25000"/>
                  </a:schemeClr>
                </a:solidFill>
              </a:rPr>
              <a:t>beneficiario residente di trust opaco stabilito in Paesi a fiscalità privilegiata </a:t>
            </a:r>
            <a:r>
              <a:rPr kumimoji="0" lang="it-IT" sz="1200" b="0" i="0" u="none" strike="noStrike" kern="1200" cap="none" spc="0" normalizeH="0" baseline="0" noProof="0" dirty="0">
                <a:ln>
                  <a:noFill/>
                </a:ln>
                <a:solidFill>
                  <a:prstClr val="black">
                    <a:lumMod val="75000"/>
                    <a:lumOff val="25000"/>
                  </a:prstClr>
                </a:solidFill>
                <a:effectLst/>
                <a:uLnTx/>
                <a:uFillTx/>
                <a:latin typeface="Arial"/>
                <a:ea typeface="+mn-ea"/>
                <a:cs typeface="+mn-cs"/>
              </a:rPr>
              <a:t>art.44 c.1 l. 6-sexies</a:t>
            </a:r>
            <a:endParaRPr lang="it-IT" sz="2000" dirty="0">
              <a:solidFill>
                <a:schemeClr val="tx1">
                  <a:lumMod val="75000"/>
                  <a:lumOff val="25000"/>
                </a:schemeClr>
              </a:solidFill>
            </a:endParaRPr>
          </a:p>
        </p:txBody>
      </p:sp>
      <p:cxnSp>
        <p:nvCxnSpPr>
          <p:cNvPr id="13" name="Connettore 2 12">
            <a:extLst>
              <a:ext uri="{FF2B5EF4-FFF2-40B4-BE49-F238E27FC236}">
                <a16:creationId xmlns:a16="http://schemas.microsoft.com/office/drawing/2014/main" id="{F14A2F8A-BE30-D266-390A-A6E1D6593D42}"/>
              </a:ext>
            </a:extLst>
          </p:cNvPr>
          <p:cNvCxnSpPr>
            <a:cxnSpLocks/>
          </p:cNvCxnSpPr>
          <p:nvPr/>
        </p:nvCxnSpPr>
        <p:spPr>
          <a:xfrm>
            <a:off x="3371493" y="3227654"/>
            <a:ext cx="610272" cy="119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94C76BE4-BDCC-84CA-4F47-3062986C583A}"/>
              </a:ext>
            </a:extLst>
          </p:cNvPr>
          <p:cNvCxnSpPr>
            <a:cxnSpLocks/>
          </p:cNvCxnSpPr>
          <p:nvPr/>
        </p:nvCxnSpPr>
        <p:spPr>
          <a:xfrm>
            <a:off x="9816860" y="4477169"/>
            <a:ext cx="39447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a:extLst>
              <a:ext uri="{FF2B5EF4-FFF2-40B4-BE49-F238E27FC236}">
                <a16:creationId xmlns:a16="http://schemas.microsoft.com/office/drawing/2014/main" id="{BDB8D239-4BB0-EF7D-B60A-C50DC9CB3E72}"/>
              </a:ext>
            </a:extLst>
          </p:cNvPr>
          <p:cNvCxnSpPr>
            <a:cxnSpLocks/>
          </p:cNvCxnSpPr>
          <p:nvPr/>
        </p:nvCxnSpPr>
        <p:spPr>
          <a:xfrm flipV="1">
            <a:off x="9755333" y="2867345"/>
            <a:ext cx="432845" cy="190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ttore 2 24">
            <a:extLst>
              <a:ext uri="{FF2B5EF4-FFF2-40B4-BE49-F238E27FC236}">
                <a16:creationId xmlns:a16="http://schemas.microsoft.com/office/drawing/2014/main" id="{67C929FE-3BED-FC8C-61BF-1C71197EA4EE}"/>
              </a:ext>
            </a:extLst>
          </p:cNvPr>
          <p:cNvCxnSpPr>
            <a:cxnSpLocks/>
          </p:cNvCxnSpPr>
          <p:nvPr/>
        </p:nvCxnSpPr>
        <p:spPr>
          <a:xfrm>
            <a:off x="9816860" y="1964352"/>
            <a:ext cx="435763" cy="1801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2961835"/>
      </p:ext>
    </p:extLst>
  </p:cSld>
  <p:clrMapOvr>
    <a:masterClrMapping/>
  </p:clrMapOvr>
  <p:transition advTm="908"/>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7</a:t>
            </a:fld>
            <a:endParaRPr lang="it-IT" sz="1400" b="1" dirty="0"/>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4" name="CasellaDiTesto 13"/>
          <p:cNvSpPr txBox="1"/>
          <p:nvPr/>
        </p:nvSpPr>
        <p:spPr>
          <a:xfrm>
            <a:off x="820555" y="1074059"/>
            <a:ext cx="10723418" cy="400110"/>
          </a:xfrm>
          <a:prstGeom prst="rect">
            <a:avLst/>
          </a:prstGeom>
          <a:noFill/>
        </p:spPr>
        <p:txBody>
          <a:bodyPr wrap="square" rtlCol="0">
            <a:spAutoFit/>
          </a:bodyPr>
          <a:lstStyle/>
          <a:p>
            <a:pPr algn="ctr"/>
            <a:r>
              <a:rPr lang="it-IT" sz="2000" b="1" i="1" dirty="0">
                <a:solidFill>
                  <a:srgbClr val="3F3F3F"/>
                </a:solidFill>
                <a:effectLst/>
                <a:latin typeface="Lato" panose="020F0502020204030203" pitchFamily="34" charset="0"/>
              </a:rPr>
              <a:t>Per distinguere il regime fiscale applicato al reddito si distinguono due tipologie di trust</a:t>
            </a:r>
            <a:endParaRPr lang="it-IT" sz="2000" b="0" i="1" dirty="0">
              <a:solidFill>
                <a:srgbClr val="3F3F3F"/>
              </a:solidFill>
              <a:effectLst/>
              <a:latin typeface="Lato" panose="020F0502020204030203" pitchFamily="34" charset="0"/>
            </a:endParaRPr>
          </a:p>
        </p:txBody>
      </p:sp>
      <p:sp>
        <p:nvSpPr>
          <p:cNvPr id="11" name="CasellaDiTesto 10"/>
          <p:cNvSpPr txBox="1"/>
          <p:nvPr/>
        </p:nvSpPr>
        <p:spPr>
          <a:xfrm>
            <a:off x="496785" y="196381"/>
            <a:ext cx="11174681" cy="523220"/>
          </a:xfrm>
          <a:prstGeom prst="rect">
            <a:avLst/>
          </a:prstGeom>
          <a:noFill/>
        </p:spPr>
        <p:txBody>
          <a:bodyPr wrap="square" rtlCol="0">
            <a:spAutoFit/>
          </a:bodyPr>
          <a:lstStyle/>
          <a:p>
            <a:pPr algn="ctr"/>
            <a:r>
              <a:rPr lang="it-IT" sz="2800" dirty="0">
                <a:solidFill>
                  <a:schemeClr val="bg2">
                    <a:lumMod val="25000"/>
                  </a:schemeClr>
                </a:solidFill>
              </a:rPr>
              <a:t>2. DISCIPLINA IMPOSTE SUI REDDITI</a:t>
            </a:r>
          </a:p>
        </p:txBody>
      </p:sp>
      <p:sp>
        <p:nvSpPr>
          <p:cNvPr id="10" name="CasellaDiTesto 9">
            <a:extLst>
              <a:ext uri="{FF2B5EF4-FFF2-40B4-BE49-F238E27FC236}">
                <a16:creationId xmlns:a16="http://schemas.microsoft.com/office/drawing/2014/main" id="{634B97E7-3264-3150-BD63-3941783C7705}"/>
              </a:ext>
            </a:extLst>
          </p:cNvPr>
          <p:cNvSpPr txBox="1"/>
          <p:nvPr/>
        </p:nvSpPr>
        <p:spPr>
          <a:xfrm>
            <a:off x="4744965" y="3899063"/>
            <a:ext cx="2950673" cy="461665"/>
          </a:xfrm>
          <a:prstGeom prst="rect">
            <a:avLst/>
          </a:prstGeom>
          <a:noFill/>
        </p:spPr>
        <p:txBody>
          <a:bodyPr wrap="square" rtlCol="0">
            <a:spAutoFit/>
          </a:bodyPr>
          <a:lstStyle/>
          <a:p>
            <a:r>
              <a:rPr lang="it-IT" sz="2400" b="1" dirty="0"/>
              <a:t>2.2 TRUST OPACO</a:t>
            </a:r>
          </a:p>
        </p:txBody>
      </p:sp>
      <p:sp>
        <p:nvSpPr>
          <p:cNvPr id="12" name="CasellaDiTesto 11">
            <a:extLst>
              <a:ext uri="{FF2B5EF4-FFF2-40B4-BE49-F238E27FC236}">
                <a16:creationId xmlns:a16="http://schemas.microsoft.com/office/drawing/2014/main" id="{DB7D3A40-B11F-B6E3-E742-5B91AF39C4F7}"/>
              </a:ext>
            </a:extLst>
          </p:cNvPr>
          <p:cNvSpPr txBox="1"/>
          <p:nvPr/>
        </p:nvSpPr>
        <p:spPr>
          <a:xfrm>
            <a:off x="4054680" y="1957854"/>
            <a:ext cx="4082640" cy="461665"/>
          </a:xfrm>
          <a:prstGeom prst="rect">
            <a:avLst/>
          </a:prstGeom>
          <a:noFill/>
        </p:spPr>
        <p:txBody>
          <a:bodyPr wrap="square" rtlCol="0">
            <a:spAutoFit/>
          </a:bodyPr>
          <a:lstStyle/>
          <a:p>
            <a:r>
              <a:rPr lang="it-IT" sz="2400" b="1" dirty="0"/>
              <a:t>2.1 TRUST TRASPARENTE</a:t>
            </a:r>
          </a:p>
        </p:txBody>
      </p:sp>
      <p:sp>
        <p:nvSpPr>
          <p:cNvPr id="3" name="CasellaDiTesto 2">
            <a:extLst>
              <a:ext uri="{FF2B5EF4-FFF2-40B4-BE49-F238E27FC236}">
                <a16:creationId xmlns:a16="http://schemas.microsoft.com/office/drawing/2014/main" id="{E6D9CCCA-01B3-7FB8-6D02-6E7DD2A8DC86}"/>
              </a:ext>
            </a:extLst>
          </p:cNvPr>
          <p:cNvSpPr txBox="1"/>
          <p:nvPr/>
        </p:nvSpPr>
        <p:spPr>
          <a:xfrm>
            <a:off x="941324" y="2590508"/>
            <a:ext cx="10723418" cy="646331"/>
          </a:xfrm>
          <a:prstGeom prst="rect">
            <a:avLst/>
          </a:prstGeom>
          <a:noFill/>
        </p:spPr>
        <p:txBody>
          <a:bodyPr wrap="square" rtlCol="0">
            <a:spAutoFit/>
          </a:bodyPr>
          <a:lstStyle/>
          <a:p>
            <a:r>
              <a:rPr lang="it-IT" i="1" dirty="0">
                <a:latin typeface="Calibri" panose="020F0502020204030204" pitchFamily="34" charset="0"/>
                <a:ea typeface="Calibri" panose="020F0502020204030204" pitchFamily="34" charset="0"/>
                <a:cs typeface="Times New Roman" panose="02020603050405020304" pitchFamily="18" charset="0"/>
              </a:rPr>
              <a:t>T</a:t>
            </a:r>
            <a:r>
              <a:rPr lang="it-IT" sz="1800" i="1" dirty="0">
                <a:effectLst/>
                <a:latin typeface="Calibri" panose="020F0502020204030204" pitchFamily="34" charset="0"/>
                <a:ea typeface="Calibri" panose="020F0502020204030204" pitchFamily="34" charset="0"/>
                <a:cs typeface="Times New Roman" panose="02020603050405020304" pitchFamily="18" charset="0"/>
              </a:rPr>
              <a:t>rust </a:t>
            </a:r>
            <a:r>
              <a:rPr lang="it-IT" sz="1800" dirty="0">
                <a:effectLst/>
                <a:latin typeface="Calibri" panose="020F0502020204030204" pitchFamily="34" charset="0"/>
                <a:ea typeface="Calibri" panose="020F0502020204030204" pitchFamily="34" charset="0"/>
                <a:cs typeface="Times New Roman" panose="02020603050405020304" pitchFamily="18" charset="0"/>
              </a:rPr>
              <a:t>con beneficiario di reddito “</a:t>
            </a:r>
            <a:r>
              <a:rPr lang="it-IT" sz="1800" i="1" dirty="0">
                <a:effectLst/>
                <a:latin typeface="Calibri" panose="020F0502020204030204" pitchFamily="34" charset="0"/>
                <a:ea typeface="Calibri" panose="020F0502020204030204" pitchFamily="34" charset="0"/>
                <a:cs typeface="Times New Roman" panose="02020603050405020304" pitchFamily="18" charset="0"/>
              </a:rPr>
              <a:t>individuato</a:t>
            </a:r>
            <a:r>
              <a:rPr lang="it-IT" sz="1800" dirty="0">
                <a:effectLst/>
                <a:latin typeface="Calibri" panose="020F0502020204030204" pitchFamily="34" charset="0"/>
                <a:ea typeface="Calibri" panose="020F0502020204030204" pitchFamily="34" charset="0"/>
                <a:cs typeface="Times New Roman" panose="02020603050405020304" pitchFamily="18" charset="0"/>
              </a:rPr>
              <a:t>”, il cui reddito è tassato in capo al beneficiario, </a:t>
            </a:r>
          </a:p>
          <a:p>
            <a:r>
              <a:rPr lang="it-IT" sz="1800" dirty="0">
                <a:effectLst/>
                <a:latin typeface="Calibri" panose="020F0502020204030204" pitchFamily="34" charset="0"/>
                <a:ea typeface="Calibri" panose="020F0502020204030204" pitchFamily="34" charset="0"/>
                <a:cs typeface="Times New Roman" panose="02020603050405020304" pitchFamily="18" charset="0"/>
              </a:rPr>
              <a:t>mediante “imputazione” per trasparenza e applicando le regole proprie di tassazione di tale soggetto beneficiario</a:t>
            </a:r>
            <a:endParaRPr lang="it-IT" dirty="0"/>
          </a:p>
        </p:txBody>
      </p:sp>
      <p:sp>
        <p:nvSpPr>
          <p:cNvPr id="7" name="CasellaDiTesto 6">
            <a:extLst>
              <a:ext uri="{FF2B5EF4-FFF2-40B4-BE49-F238E27FC236}">
                <a16:creationId xmlns:a16="http://schemas.microsoft.com/office/drawing/2014/main" id="{56EE94F3-7A2A-EDB4-F71E-D7F71EECCF20}"/>
              </a:ext>
            </a:extLst>
          </p:cNvPr>
          <p:cNvSpPr txBox="1"/>
          <p:nvPr/>
        </p:nvSpPr>
        <p:spPr>
          <a:xfrm>
            <a:off x="941323" y="4469350"/>
            <a:ext cx="10790601" cy="369332"/>
          </a:xfrm>
          <a:prstGeom prst="rect">
            <a:avLst/>
          </a:prstGeom>
          <a:noFill/>
        </p:spPr>
        <p:txBody>
          <a:bodyPr wrap="square" rtlCol="0">
            <a:spAutoFit/>
          </a:bodyPr>
          <a:lstStyle/>
          <a:p>
            <a:r>
              <a:rPr lang="it-IT" sz="1800" i="1" dirty="0">
                <a:effectLst/>
                <a:latin typeface="Calibri" panose="020F0502020204030204" pitchFamily="34" charset="0"/>
                <a:ea typeface="Calibri" panose="020F0502020204030204" pitchFamily="34" charset="0"/>
                <a:cs typeface="Times New Roman" panose="02020603050405020304" pitchFamily="18" charset="0"/>
              </a:rPr>
              <a:t>Trust </a:t>
            </a:r>
            <a:r>
              <a:rPr lang="it-IT" sz="1800" dirty="0">
                <a:effectLst/>
                <a:latin typeface="Calibri" panose="020F0502020204030204" pitchFamily="34" charset="0"/>
                <a:ea typeface="Calibri" panose="020F0502020204030204" pitchFamily="34" charset="0"/>
                <a:cs typeface="Times New Roman" panose="02020603050405020304" pitchFamily="18" charset="0"/>
              </a:rPr>
              <a:t>senza beneficiario di reddito “</a:t>
            </a:r>
            <a:r>
              <a:rPr lang="it-IT" sz="1800" i="1" dirty="0">
                <a:effectLst/>
                <a:latin typeface="Calibri" panose="020F0502020204030204" pitchFamily="34" charset="0"/>
                <a:ea typeface="Calibri" panose="020F0502020204030204" pitchFamily="34" charset="0"/>
                <a:cs typeface="Times New Roman" panose="02020603050405020304" pitchFamily="18" charset="0"/>
              </a:rPr>
              <a:t>individuato”</a:t>
            </a:r>
            <a:r>
              <a:rPr lang="it-IT" sz="1800" dirty="0">
                <a:effectLst/>
                <a:latin typeface="Calibri" panose="020F0502020204030204" pitchFamily="34" charset="0"/>
                <a:ea typeface="Calibri" panose="020F0502020204030204" pitchFamily="34" charset="0"/>
                <a:cs typeface="Times New Roman" panose="02020603050405020304" pitchFamily="18" charset="0"/>
              </a:rPr>
              <a:t>, il cui reddito è tassato in capo al </a:t>
            </a:r>
            <a:r>
              <a:rPr lang="it-IT" sz="1800" i="1" dirty="0">
                <a:effectLst/>
                <a:latin typeface="Calibri" panose="020F0502020204030204" pitchFamily="34" charset="0"/>
                <a:ea typeface="Calibri" panose="020F0502020204030204" pitchFamily="34" charset="0"/>
                <a:cs typeface="Times New Roman" panose="02020603050405020304" pitchFamily="18" charset="0"/>
              </a:rPr>
              <a:t>trust </a:t>
            </a:r>
            <a:r>
              <a:rPr lang="it-IT" sz="1800" dirty="0">
                <a:effectLst/>
                <a:latin typeface="Calibri" panose="020F0502020204030204" pitchFamily="34" charset="0"/>
                <a:ea typeface="Calibri" panose="020F0502020204030204" pitchFamily="34" charset="0"/>
                <a:cs typeface="Times New Roman" panose="02020603050405020304" pitchFamily="18" charset="0"/>
              </a:rPr>
              <a:t>quale soggetto passivo IRES</a:t>
            </a:r>
            <a:endParaRPr lang="it-IT" dirty="0"/>
          </a:p>
        </p:txBody>
      </p:sp>
    </p:spTree>
    <p:extLst>
      <p:ext uri="{BB962C8B-B14F-4D97-AF65-F5344CB8AC3E}">
        <p14:creationId xmlns:p14="http://schemas.microsoft.com/office/powerpoint/2010/main" val="3802721958"/>
      </p:ext>
    </p:extLst>
  </p:cSld>
  <p:clrMapOvr>
    <a:masterClrMapping/>
  </p:clrMapOvr>
  <p:transition advTm="15599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8</a:t>
            </a:fld>
            <a:endParaRPr lang="it-IT" sz="1400" b="1" dirty="0"/>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4" name="CasellaDiTesto 13"/>
          <p:cNvSpPr txBox="1"/>
          <p:nvPr/>
        </p:nvSpPr>
        <p:spPr>
          <a:xfrm>
            <a:off x="722416" y="844387"/>
            <a:ext cx="10723418" cy="461665"/>
          </a:xfrm>
          <a:prstGeom prst="rect">
            <a:avLst/>
          </a:prstGeom>
          <a:noFill/>
        </p:spPr>
        <p:txBody>
          <a:bodyPr wrap="square" rtlCol="0">
            <a:spAutoFit/>
          </a:bodyPr>
          <a:lstStyle/>
          <a:p>
            <a:pPr algn="ctr"/>
            <a:r>
              <a:rPr lang="it-IT" sz="2400" b="1" dirty="0"/>
              <a:t>2.1 TRUST TRASPARENTE</a:t>
            </a:r>
          </a:p>
        </p:txBody>
      </p:sp>
      <p:sp>
        <p:nvSpPr>
          <p:cNvPr id="11" name="CasellaDiTesto 10"/>
          <p:cNvSpPr txBox="1"/>
          <p:nvPr/>
        </p:nvSpPr>
        <p:spPr>
          <a:xfrm>
            <a:off x="496785" y="196381"/>
            <a:ext cx="11174681" cy="523220"/>
          </a:xfrm>
          <a:prstGeom prst="rect">
            <a:avLst/>
          </a:prstGeom>
          <a:noFill/>
        </p:spPr>
        <p:txBody>
          <a:bodyPr wrap="square" rtlCol="0">
            <a:spAutoFit/>
          </a:bodyPr>
          <a:lstStyle/>
          <a:p>
            <a:pPr algn="ctr"/>
            <a:r>
              <a:rPr lang="it-IT" sz="2800" dirty="0">
                <a:solidFill>
                  <a:schemeClr val="bg2">
                    <a:lumMod val="25000"/>
                  </a:schemeClr>
                </a:solidFill>
              </a:rPr>
              <a:t>2. DISCIPLINA IMPOSTE SUI REDDITI</a:t>
            </a:r>
          </a:p>
        </p:txBody>
      </p:sp>
      <p:sp>
        <p:nvSpPr>
          <p:cNvPr id="7" name="CasellaDiTesto 6">
            <a:extLst>
              <a:ext uri="{FF2B5EF4-FFF2-40B4-BE49-F238E27FC236}">
                <a16:creationId xmlns:a16="http://schemas.microsoft.com/office/drawing/2014/main" id="{56EE94F3-7A2A-EDB4-F71E-D7F71EECCF20}"/>
              </a:ext>
            </a:extLst>
          </p:cNvPr>
          <p:cNvSpPr txBox="1"/>
          <p:nvPr/>
        </p:nvSpPr>
        <p:spPr>
          <a:xfrm>
            <a:off x="722416" y="4501207"/>
            <a:ext cx="10803893" cy="1477328"/>
          </a:xfrm>
          <a:prstGeom prst="rect">
            <a:avLst/>
          </a:prstGeom>
          <a:noFill/>
        </p:spPr>
        <p:txBody>
          <a:bodyPr wrap="square" rtlCol="0">
            <a:spAutoFit/>
          </a:bodyPr>
          <a:lstStyle/>
          <a:p>
            <a:r>
              <a:rPr lang="it-IT" i="1" dirty="0">
                <a:solidFill>
                  <a:srgbClr val="000000"/>
                </a:solidFill>
                <a:latin typeface="Times New Roman" panose="02020603050405020304" pitchFamily="18" charset="0"/>
              </a:rPr>
              <a:t>Se il reddito imputato sia stato prodotto dal trust in Italia ed ivi già tassato ai sensi dell’articolo 73 del Tuir, lo stesso non sconterà ulteriore imposizione in capo al beneficiario residente. Es. plusvalenza cessione partecipazione</a:t>
            </a:r>
          </a:p>
          <a:p>
            <a:r>
              <a:rPr lang="it-IT" i="1" dirty="0">
                <a:solidFill>
                  <a:srgbClr val="000000"/>
                </a:solidFill>
                <a:latin typeface="Times New Roman" panose="02020603050405020304" pitchFamily="18" charset="0"/>
              </a:rPr>
              <a:t>Se il reddito conseguito dal trust fruisce di un regime di non imponibilità o di esenzione previsto dalla normativa, la relativa attribuzione effettiva al beneficiario non dà luogo a tassazione in capo a quest’ultimo. Es. plusvalenza cessione immobile posseduto da più di 5 anni</a:t>
            </a:r>
          </a:p>
        </p:txBody>
      </p:sp>
      <p:sp>
        <p:nvSpPr>
          <p:cNvPr id="2" name="CasellaDiTesto 1">
            <a:extLst>
              <a:ext uri="{FF2B5EF4-FFF2-40B4-BE49-F238E27FC236}">
                <a16:creationId xmlns:a16="http://schemas.microsoft.com/office/drawing/2014/main" id="{CEB7E5E9-4645-1EAA-B9F5-494B1C42302A}"/>
              </a:ext>
            </a:extLst>
          </p:cNvPr>
          <p:cNvSpPr txBox="1"/>
          <p:nvPr/>
        </p:nvSpPr>
        <p:spPr>
          <a:xfrm>
            <a:off x="3505920" y="1563513"/>
            <a:ext cx="5236883" cy="400110"/>
          </a:xfrm>
          <a:prstGeom prst="rect">
            <a:avLst/>
          </a:prstGeom>
          <a:noFill/>
        </p:spPr>
        <p:txBody>
          <a:bodyPr wrap="none" rtlCol="0">
            <a:spAutoFit/>
          </a:bodyPr>
          <a:lstStyle/>
          <a:p>
            <a:r>
              <a:rPr lang="it-IT" sz="2000" dirty="0">
                <a:solidFill>
                  <a:schemeClr val="bg2">
                    <a:lumMod val="50000"/>
                  </a:schemeClr>
                </a:solidFill>
              </a:rPr>
              <a:t>REDDITO IMPUTATO PER TRASPARENZA</a:t>
            </a:r>
          </a:p>
        </p:txBody>
      </p:sp>
      <p:sp>
        <p:nvSpPr>
          <p:cNvPr id="6" name="CasellaDiTesto 5">
            <a:extLst>
              <a:ext uri="{FF2B5EF4-FFF2-40B4-BE49-F238E27FC236}">
                <a16:creationId xmlns:a16="http://schemas.microsoft.com/office/drawing/2014/main" id="{FEC1E6C8-19C8-DB40-8E83-9E6ADAF76611}"/>
              </a:ext>
            </a:extLst>
          </p:cNvPr>
          <p:cNvSpPr txBox="1"/>
          <p:nvPr/>
        </p:nvSpPr>
        <p:spPr>
          <a:xfrm>
            <a:off x="834561" y="3162591"/>
            <a:ext cx="10691748" cy="646331"/>
          </a:xfrm>
          <a:prstGeom prst="rect">
            <a:avLst/>
          </a:prstGeom>
          <a:noFill/>
        </p:spPr>
        <p:txBody>
          <a:bodyPr wrap="square" rtlCol="0">
            <a:spAutoFit/>
          </a:bodyPr>
          <a:lstStyle/>
          <a:p>
            <a:r>
              <a:rPr lang="it-IT" i="1" dirty="0">
                <a:solidFill>
                  <a:srgbClr val="000000"/>
                </a:solidFill>
                <a:latin typeface="Times New Roman" panose="02020603050405020304" pitchFamily="18" charset="0"/>
              </a:rPr>
              <a:t>Ai sensi della lettera g-sexies), del Tuir sono considerati redditi di capitale «i redditi imputati al beneficiario di trust ai sensi dell’articolo 73, comma 2, anche se non residenti». </a:t>
            </a:r>
          </a:p>
        </p:txBody>
      </p:sp>
      <p:sp>
        <p:nvSpPr>
          <p:cNvPr id="8" name="CasellaDiTesto 7">
            <a:extLst>
              <a:ext uri="{FF2B5EF4-FFF2-40B4-BE49-F238E27FC236}">
                <a16:creationId xmlns:a16="http://schemas.microsoft.com/office/drawing/2014/main" id="{BD2D9F6E-2992-1734-1A41-AC13CDD02FDF}"/>
              </a:ext>
            </a:extLst>
          </p:cNvPr>
          <p:cNvSpPr txBox="1"/>
          <p:nvPr/>
        </p:nvSpPr>
        <p:spPr>
          <a:xfrm>
            <a:off x="2512027" y="2688046"/>
            <a:ext cx="7517892" cy="400110"/>
          </a:xfrm>
          <a:prstGeom prst="rect">
            <a:avLst/>
          </a:prstGeom>
          <a:noFill/>
        </p:spPr>
        <p:txBody>
          <a:bodyPr wrap="none" rtlCol="0">
            <a:spAutoFit/>
          </a:bodyPr>
          <a:lstStyle/>
          <a:p>
            <a:r>
              <a:rPr lang="it-IT" sz="2000" dirty="0">
                <a:solidFill>
                  <a:schemeClr val="bg2">
                    <a:lumMod val="50000"/>
                  </a:schemeClr>
                </a:solidFill>
              </a:rPr>
              <a:t>TASSAZIONE IN BASE ALLA RESIDENZA DEL BENEFICIARIO</a:t>
            </a:r>
          </a:p>
        </p:txBody>
      </p:sp>
      <p:sp>
        <p:nvSpPr>
          <p:cNvPr id="9" name="CasellaDiTesto 8">
            <a:extLst>
              <a:ext uri="{FF2B5EF4-FFF2-40B4-BE49-F238E27FC236}">
                <a16:creationId xmlns:a16="http://schemas.microsoft.com/office/drawing/2014/main" id="{F72A0D96-DC18-D99E-3629-E341993A8352}"/>
              </a:ext>
            </a:extLst>
          </p:cNvPr>
          <p:cNvSpPr txBox="1"/>
          <p:nvPr/>
        </p:nvSpPr>
        <p:spPr>
          <a:xfrm>
            <a:off x="2276055" y="4049547"/>
            <a:ext cx="8384155" cy="400110"/>
          </a:xfrm>
          <a:prstGeom prst="rect">
            <a:avLst/>
          </a:prstGeom>
          <a:noFill/>
        </p:spPr>
        <p:txBody>
          <a:bodyPr wrap="none" rtlCol="0">
            <a:spAutoFit/>
          </a:bodyPr>
          <a:lstStyle/>
          <a:p>
            <a:r>
              <a:rPr lang="it-IT" sz="2000" dirty="0">
                <a:solidFill>
                  <a:schemeClr val="bg2">
                    <a:lumMod val="50000"/>
                  </a:schemeClr>
                </a:solidFill>
              </a:rPr>
              <a:t>USUFRUISCE DEL REGIME DI NON IMPONIBILITÀ O DI ESENZIONE</a:t>
            </a:r>
          </a:p>
        </p:txBody>
      </p:sp>
      <p:sp>
        <p:nvSpPr>
          <p:cNvPr id="3" name="CasellaDiTesto 2">
            <a:extLst>
              <a:ext uri="{FF2B5EF4-FFF2-40B4-BE49-F238E27FC236}">
                <a16:creationId xmlns:a16="http://schemas.microsoft.com/office/drawing/2014/main" id="{25CDB0AE-FD6E-6CC5-9655-93DC119E8110}"/>
              </a:ext>
            </a:extLst>
          </p:cNvPr>
          <p:cNvSpPr txBox="1"/>
          <p:nvPr/>
        </p:nvSpPr>
        <p:spPr>
          <a:xfrm>
            <a:off x="574349" y="2041715"/>
            <a:ext cx="10803893" cy="646331"/>
          </a:xfrm>
          <a:prstGeom prst="rect">
            <a:avLst/>
          </a:prstGeom>
          <a:noFill/>
        </p:spPr>
        <p:txBody>
          <a:bodyPr wrap="square" rtlCol="0">
            <a:spAutoFit/>
          </a:bodyPr>
          <a:lstStyle/>
          <a:p>
            <a:r>
              <a:rPr lang="it-IT" i="1" dirty="0">
                <a:solidFill>
                  <a:srgbClr val="000000"/>
                </a:solidFill>
                <a:latin typeface="Times New Roman" panose="02020603050405020304" pitchFamily="18" charset="0"/>
              </a:rPr>
              <a:t>Il reddito prodotto dal trust è “imputato” al beneficiario “in ogni caso”, cioè “indipendentemente” dalla “effettiva percezione”</a:t>
            </a:r>
          </a:p>
        </p:txBody>
      </p:sp>
    </p:spTree>
    <p:extLst>
      <p:ext uri="{BB962C8B-B14F-4D97-AF65-F5344CB8AC3E}">
        <p14:creationId xmlns:p14="http://schemas.microsoft.com/office/powerpoint/2010/main" val="3408593063"/>
      </p:ext>
    </p:extLst>
  </p:cSld>
  <p:clrMapOvr>
    <a:masterClrMapping/>
  </p:clrMapOvr>
  <p:transition advTm="15599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94BADDB1-C7AC-4BA8-9617-4AB1D1355C2A}"/>
              </a:ext>
            </a:extLst>
          </p:cNvPr>
          <p:cNvSpPr>
            <a:spLocks noGrp="1"/>
          </p:cNvSpPr>
          <p:nvPr>
            <p:ph type="ftr" sz="quarter" idx="11"/>
          </p:nvPr>
        </p:nvSpPr>
        <p:spPr>
          <a:xfrm>
            <a:off x="0" y="6459785"/>
            <a:ext cx="12192000" cy="365125"/>
          </a:xfrm>
        </p:spPr>
        <p:txBody>
          <a:bodyPr/>
          <a:lstStyle/>
          <a:p>
            <a:pPr algn="ctr"/>
            <a:r>
              <a:rPr lang="it-IT" sz="1400" b="1" dirty="0"/>
              <a:t>ORDINE DEI DOTTORI COMMERCIALISTI E ESPERTI CONTABILI </a:t>
            </a:r>
            <a:r>
              <a:rPr lang="it-IT" sz="1400" b="1" dirty="0" err="1"/>
              <a:t>DI</a:t>
            </a:r>
            <a:r>
              <a:rPr lang="it-IT" sz="1400" b="1" dirty="0"/>
              <a:t> PISA</a:t>
            </a:r>
          </a:p>
        </p:txBody>
      </p:sp>
      <p:sp>
        <p:nvSpPr>
          <p:cNvPr id="5" name="Segnaposto numero diapositiva 4">
            <a:extLst>
              <a:ext uri="{FF2B5EF4-FFF2-40B4-BE49-F238E27FC236}">
                <a16:creationId xmlns:a16="http://schemas.microsoft.com/office/drawing/2014/main" id="{2E105D4F-95BB-4EC2-A3A7-92AE9C64F838}"/>
              </a:ext>
            </a:extLst>
          </p:cNvPr>
          <p:cNvSpPr>
            <a:spLocks noGrp="1"/>
          </p:cNvSpPr>
          <p:nvPr>
            <p:ph type="sldNum" sz="quarter" idx="12"/>
          </p:nvPr>
        </p:nvSpPr>
        <p:spPr>
          <a:xfrm>
            <a:off x="10879975" y="6459784"/>
            <a:ext cx="1312025" cy="365125"/>
          </a:xfrm>
        </p:spPr>
        <p:txBody>
          <a:bodyPr/>
          <a:lstStyle/>
          <a:p>
            <a:fld id="{CD6C7172-82A2-408A-85BC-B6EA00545551}" type="slidenum">
              <a:rPr lang="it-IT" sz="1400" b="1" smtClean="0"/>
              <a:pPr/>
              <a:t>9</a:t>
            </a:fld>
            <a:endParaRPr lang="it-IT" sz="1400" b="1" dirty="0"/>
          </a:p>
        </p:txBody>
      </p:sp>
      <p:pic>
        <p:nvPicPr>
          <p:cNvPr id="1026" name="Picture 2" descr="C:\Users\michela14\Desktop\logo_odcec_pi (175x148).jpg"/>
          <p:cNvPicPr>
            <a:picLocks noChangeAspect="1" noChangeArrowheads="1"/>
          </p:cNvPicPr>
          <p:nvPr/>
        </p:nvPicPr>
        <p:blipFill>
          <a:blip r:embed="rId2" cstate="print"/>
          <a:srcRect/>
          <a:stretch>
            <a:fillRect/>
          </a:stretch>
        </p:blipFill>
        <p:spPr bwMode="auto">
          <a:xfrm>
            <a:off x="0" y="6388924"/>
            <a:ext cx="547254" cy="469075"/>
          </a:xfrm>
          <a:prstGeom prst="rect">
            <a:avLst/>
          </a:prstGeom>
          <a:noFill/>
        </p:spPr>
      </p:pic>
      <p:sp>
        <p:nvSpPr>
          <p:cNvPr id="14" name="CasellaDiTesto 13"/>
          <p:cNvSpPr txBox="1"/>
          <p:nvPr/>
        </p:nvSpPr>
        <p:spPr>
          <a:xfrm>
            <a:off x="620395" y="845379"/>
            <a:ext cx="10723418" cy="461665"/>
          </a:xfrm>
          <a:prstGeom prst="rect">
            <a:avLst/>
          </a:prstGeom>
          <a:noFill/>
        </p:spPr>
        <p:txBody>
          <a:bodyPr wrap="square" rtlCol="0">
            <a:spAutoFit/>
          </a:bodyPr>
          <a:lstStyle/>
          <a:p>
            <a:pPr algn="ctr"/>
            <a:r>
              <a:rPr lang="it-IT" sz="2400" b="1" dirty="0"/>
              <a:t>2.2 TRUST OPACO</a:t>
            </a:r>
          </a:p>
        </p:txBody>
      </p:sp>
      <p:sp>
        <p:nvSpPr>
          <p:cNvPr id="11" name="CasellaDiTesto 10"/>
          <p:cNvSpPr txBox="1"/>
          <p:nvPr/>
        </p:nvSpPr>
        <p:spPr>
          <a:xfrm>
            <a:off x="496785" y="196381"/>
            <a:ext cx="11174681" cy="523220"/>
          </a:xfrm>
          <a:prstGeom prst="rect">
            <a:avLst/>
          </a:prstGeom>
          <a:noFill/>
        </p:spPr>
        <p:txBody>
          <a:bodyPr wrap="square" rtlCol="0">
            <a:spAutoFit/>
          </a:bodyPr>
          <a:lstStyle/>
          <a:p>
            <a:pPr algn="ctr"/>
            <a:r>
              <a:rPr lang="it-IT" sz="2800" dirty="0">
                <a:solidFill>
                  <a:schemeClr val="bg2">
                    <a:lumMod val="25000"/>
                  </a:schemeClr>
                </a:solidFill>
              </a:rPr>
              <a:t>2. DISCIPLINA IMPOSTE SUI REDDITI</a:t>
            </a:r>
          </a:p>
        </p:txBody>
      </p:sp>
      <p:sp>
        <p:nvSpPr>
          <p:cNvPr id="7" name="CasellaDiTesto 6">
            <a:extLst>
              <a:ext uri="{FF2B5EF4-FFF2-40B4-BE49-F238E27FC236}">
                <a16:creationId xmlns:a16="http://schemas.microsoft.com/office/drawing/2014/main" id="{56EE94F3-7A2A-EDB4-F71E-D7F71EECCF20}"/>
              </a:ext>
            </a:extLst>
          </p:cNvPr>
          <p:cNvSpPr txBox="1"/>
          <p:nvPr/>
        </p:nvSpPr>
        <p:spPr>
          <a:xfrm>
            <a:off x="602709" y="4177136"/>
            <a:ext cx="10803893" cy="923330"/>
          </a:xfrm>
          <a:prstGeom prst="rect">
            <a:avLst/>
          </a:prstGeom>
          <a:noFill/>
        </p:spPr>
        <p:txBody>
          <a:bodyPr wrap="square" rtlCol="0">
            <a:spAutoFit/>
          </a:bodyPr>
          <a:lstStyle/>
          <a:p>
            <a:pPr algn="ctr"/>
            <a:r>
              <a:rPr lang="it-IT" i="1" dirty="0">
                <a:solidFill>
                  <a:srgbClr val="000000"/>
                </a:solidFill>
                <a:latin typeface="Times New Roman" panose="02020603050405020304" pitchFamily="18" charset="0"/>
              </a:rPr>
              <a:t>La base imponibile del reddito del trust, cui applicare l’aliquota IRES, deve essere determinata ai sensi dell’articolo 143 del Tuir che disciplina la tassazione degli enti non commerciali come sommatoria delle singole categorie reddituali.</a:t>
            </a:r>
          </a:p>
        </p:txBody>
      </p:sp>
      <p:sp>
        <p:nvSpPr>
          <p:cNvPr id="8" name="CasellaDiTesto 7">
            <a:extLst>
              <a:ext uri="{FF2B5EF4-FFF2-40B4-BE49-F238E27FC236}">
                <a16:creationId xmlns:a16="http://schemas.microsoft.com/office/drawing/2014/main" id="{BD2D9F6E-2992-1734-1A41-AC13CDD02FDF}"/>
              </a:ext>
            </a:extLst>
          </p:cNvPr>
          <p:cNvSpPr txBox="1"/>
          <p:nvPr/>
        </p:nvSpPr>
        <p:spPr>
          <a:xfrm>
            <a:off x="3383182" y="1672934"/>
            <a:ext cx="5539080" cy="400110"/>
          </a:xfrm>
          <a:prstGeom prst="rect">
            <a:avLst/>
          </a:prstGeom>
          <a:noFill/>
        </p:spPr>
        <p:txBody>
          <a:bodyPr wrap="none" rtlCol="0">
            <a:spAutoFit/>
          </a:bodyPr>
          <a:lstStyle/>
          <a:p>
            <a:r>
              <a:rPr lang="it-IT" sz="2000" dirty="0">
                <a:solidFill>
                  <a:schemeClr val="bg2">
                    <a:lumMod val="50000"/>
                  </a:schemeClr>
                </a:solidFill>
              </a:rPr>
              <a:t>TRUST OPACO COMMERCIALE RESIDENTE</a:t>
            </a:r>
          </a:p>
        </p:txBody>
      </p:sp>
      <p:sp>
        <p:nvSpPr>
          <p:cNvPr id="9" name="CasellaDiTesto 8">
            <a:extLst>
              <a:ext uri="{FF2B5EF4-FFF2-40B4-BE49-F238E27FC236}">
                <a16:creationId xmlns:a16="http://schemas.microsoft.com/office/drawing/2014/main" id="{F72A0D96-DC18-D99E-3629-E341993A8352}"/>
              </a:ext>
            </a:extLst>
          </p:cNvPr>
          <p:cNvSpPr txBox="1"/>
          <p:nvPr/>
        </p:nvSpPr>
        <p:spPr>
          <a:xfrm>
            <a:off x="3062581" y="3722797"/>
            <a:ext cx="6180282" cy="400110"/>
          </a:xfrm>
          <a:prstGeom prst="rect">
            <a:avLst/>
          </a:prstGeom>
          <a:noFill/>
        </p:spPr>
        <p:txBody>
          <a:bodyPr wrap="none" rtlCol="0">
            <a:spAutoFit/>
          </a:bodyPr>
          <a:lstStyle/>
          <a:p>
            <a:r>
              <a:rPr lang="it-IT" sz="2000" dirty="0">
                <a:solidFill>
                  <a:schemeClr val="bg2">
                    <a:lumMod val="50000"/>
                  </a:schemeClr>
                </a:solidFill>
              </a:rPr>
              <a:t>TRUST OPACO NON COMMERCIALE RESIDENTE</a:t>
            </a:r>
          </a:p>
        </p:txBody>
      </p:sp>
      <p:sp>
        <p:nvSpPr>
          <p:cNvPr id="3" name="CasellaDiTesto 2">
            <a:extLst>
              <a:ext uri="{FF2B5EF4-FFF2-40B4-BE49-F238E27FC236}">
                <a16:creationId xmlns:a16="http://schemas.microsoft.com/office/drawing/2014/main" id="{25CDB0AE-FD6E-6CC5-9655-93DC119E8110}"/>
              </a:ext>
            </a:extLst>
          </p:cNvPr>
          <p:cNvSpPr txBox="1"/>
          <p:nvPr/>
        </p:nvSpPr>
        <p:spPr>
          <a:xfrm>
            <a:off x="1521309" y="2098994"/>
            <a:ext cx="8966694" cy="369332"/>
          </a:xfrm>
          <a:prstGeom prst="rect">
            <a:avLst/>
          </a:prstGeom>
          <a:noFill/>
        </p:spPr>
        <p:txBody>
          <a:bodyPr wrap="square" rtlCol="0">
            <a:spAutoFit/>
          </a:bodyPr>
          <a:lstStyle/>
          <a:p>
            <a:r>
              <a:rPr lang="it-IT" i="1" dirty="0">
                <a:solidFill>
                  <a:srgbClr val="000000"/>
                </a:solidFill>
                <a:latin typeface="Times New Roman" panose="02020603050405020304" pitchFamily="18" charset="0"/>
              </a:rPr>
              <a:t>Il trust sarà assoggettato a IRES in applicazione del l’articolo 44, comma 1, lettera e), del Tuir</a:t>
            </a:r>
          </a:p>
        </p:txBody>
      </p:sp>
      <p:sp>
        <p:nvSpPr>
          <p:cNvPr id="10" name="CasellaDiTesto 9">
            <a:extLst>
              <a:ext uri="{FF2B5EF4-FFF2-40B4-BE49-F238E27FC236}">
                <a16:creationId xmlns:a16="http://schemas.microsoft.com/office/drawing/2014/main" id="{34376F12-6819-9834-7128-E5FD285B66D1}"/>
              </a:ext>
            </a:extLst>
          </p:cNvPr>
          <p:cNvSpPr txBox="1"/>
          <p:nvPr/>
        </p:nvSpPr>
        <p:spPr>
          <a:xfrm>
            <a:off x="722415" y="2659919"/>
            <a:ext cx="10519380" cy="646331"/>
          </a:xfrm>
          <a:prstGeom prst="rect">
            <a:avLst/>
          </a:prstGeom>
          <a:noFill/>
        </p:spPr>
        <p:txBody>
          <a:bodyPr wrap="square" rtlCol="0">
            <a:spAutoFit/>
          </a:bodyPr>
          <a:lstStyle/>
          <a:p>
            <a:pPr algn="ctr"/>
            <a:r>
              <a:rPr lang="it-IT" i="1" dirty="0">
                <a:solidFill>
                  <a:srgbClr val="000000"/>
                </a:solidFill>
                <a:latin typeface="Times New Roman" panose="02020603050405020304" pitchFamily="18" charset="0"/>
              </a:rPr>
              <a:t>Utili distribuiti ai beneficiari “non individuati” persone fisiche il trust opererà la ritenuta alla fonte a titolo di imposta del 26%, ai sensi dell’articolo 27, comma 1, del d.P.R. 29 settembre 1973, n. 600</a:t>
            </a:r>
          </a:p>
        </p:txBody>
      </p:sp>
      <p:sp>
        <p:nvSpPr>
          <p:cNvPr id="12" name="CasellaDiTesto 11">
            <a:extLst>
              <a:ext uri="{FF2B5EF4-FFF2-40B4-BE49-F238E27FC236}">
                <a16:creationId xmlns:a16="http://schemas.microsoft.com/office/drawing/2014/main" id="{907A1737-FB61-549B-548F-A26A1274C28D}"/>
              </a:ext>
            </a:extLst>
          </p:cNvPr>
          <p:cNvSpPr txBox="1"/>
          <p:nvPr/>
        </p:nvSpPr>
        <p:spPr>
          <a:xfrm>
            <a:off x="580158" y="5168743"/>
            <a:ext cx="10803893" cy="646331"/>
          </a:xfrm>
          <a:prstGeom prst="rect">
            <a:avLst/>
          </a:prstGeom>
          <a:noFill/>
        </p:spPr>
        <p:txBody>
          <a:bodyPr wrap="square" rtlCol="0">
            <a:spAutoFit/>
          </a:bodyPr>
          <a:lstStyle/>
          <a:p>
            <a:pPr algn="ctr"/>
            <a:r>
              <a:rPr lang="it-IT" i="1" dirty="0">
                <a:solidFill>
                  <a:srgbClr val="000000"/>
                </a:solidFill>
                <a:latin typeface="Times New Roman" panose="02020603050405020304" pitchFamily="18" charset="0"/>
              </a:rPr>
              <a:t>La distribuzione ai beneficiari, dei proventi conseguiti dal Trust e assoggettati ad Ires dal Trustee, </a:t>
            </a:r>
            <a:r>
              <a:rPr lang="it-IT" b="1" i="1" dirty="0">
                <a:solidFill>
                  <a:srgbClr val="000000"/>
                </a:solidFill>
                <a:latin typeface="Times New Roman" panose="02020603050405020304" pitchFamily="18" charset="0"/>
              </a:rPr>
              <a:t>non è assoggettabile ad alcuna imposizione sul reddito</a:t>
            </a:r>
            <a:r>
              <a:rPr lang="it-IT" i="1" dirty="0">
                <a:solidFill>
                  <a:srgbClr val="000000"/>
                </a:solidFill>
                <a:latin typeface="Times New Roman" panose="02020603050405020304" pitchFamily="18" charset="0"/>
              </a:rPr>
              <a:t>, in quanto la stessa è stata già scontata in capo al Trust.</a:t>
            </a:r>
          </a:p>
        </p:txBody>
      </p:sp>
    </p:spTree>
    <p:extLst>
      <p:ext uri="{BB962C8B-B14F-4D97-AF65-F5344CB8AC3E}">
        <p14:creationId xmlns:p14="http://schemas.microsoft.com/office/powerpoint/2010/main" val="2507658311"/>
      </p:ext>
    </p:extLst>
  </p:cSld>
  <p:clrMapOvr>
    <a:masterClrMapping/>
  </p:clrMapOvr>
  <p:transition advTm="155994"/>
</p:sld>
</file>

<file path=ppt/theme/theme1.xml><?xml version="1.0" encoding="utf-8"?>
<a:theme xmlns:a="http://schemas.openxmlformats.org/drawingml/2006/main" name="Retrospettivo">
  <a:themeElements>
    <a:clrScheme name="Blu cal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tiv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4_Retrospettivo">
  <a:themeElements>
    <a:clrScheme name="Blu cal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tiv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7_Retrospettivo">
  <a:themeElements>
    <a:clrScheme name="Blu cal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tiv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3_Retrospettivo">
  <a:themeElements>
    <a:clrScheme name="Blu cal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tiv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5.xml><?xml version="1.0" encoding="utf-8"?>
<a:theme xmlns:a="http://schemas.openxmlformats.org/drawingml/2006/main" name="2_Retrospettivo">
  <a:themeElements>
    <a:clrScheme name="Blu cal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tiv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6.xml><?xml version="1.0" encoding="utf-8"?>
<a:theme xmlns:a="http://schemas.openxmlformats.org/drawingml/2006/main" name="2_Personalizza struttur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1454</Words>
  <Application>Microsoft Office PowerPoint</Application>
  <PresentationFormat>Widescreen</PresentationFormat>
  <Paragraphs>121</Paragraphs>
  <Slides>16</Slides>
  <Notes>0</Notes>
  <HiddenSlides>0</HiddenSlides>
  <MMClips>0</MMClips>
  <ScaleCrop>false</ScaleCrop>
  <HeadingPairs>
    <vt:vector size="6" baseType="variant">
      <vt:variant>
        <vt:lpstr>Caratteri utilizzati</vt:lpstr>
      </vt:variant>
      <vt:variant>
        <vt:i4>5</vt:i4>
      </vt:variant>
      <vt:variant>
        <vt:lpstr>Tema</vt:lpstr>
      </vt:variant>
      <vt:variant>
        <vt:i4>6</vt:i4>
      </vt:variant>
      <vt:variant>
        <vt:lpstr>Titoli diapositive</vt:lpstr>
      </vt:variant>
      <vt:variant>
        <vt:i4>16</vt:i4>
      </vt:variant>
    </vt:vector>
  </HeadingPairs>
  <TitlesOfParts>
    <vt:vector size="27" baseType="lpstr">
      <vt:lpstr>Arial</vt:lpstr>
      <vt:lpstr>Baskerville Old Face</vt:lpstr>
      <vt:lpstr>Calibri</vt:lpstr>
      <vt:lpstr>Lato</vt:lpstr>
      <vt:lpstr>Times New Roman</vt:lpstr>
      <vt:lpstr>Retrospettivo</vt:lpstr>
      <vt:lpstr>4_Retrospettivo</vt:lpstr>
      <vt:lpstr>7_Retrospettivo</vt:lpstr>
      <vt:lpstr>3_Retrospettivo</vt:lpstr>
      <vt:lpstr>2_Retrospettivo</vt:lpstr>
      <vt:lpstr>2_Personalizza struttura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Nicola Dott. Rossi</dc:creator>
  <cp:lastModifiedBy>Nicola Dott. Rossi</cp:lastModifiedBy>
  <cp:revision>427</cp:revision>
  <dcterms:created xsi:type="dcterms:W3CDTF">2017-12-04T14:21:14Z</dcterms:created>
  <dcterms:modified xsi:type="dcterms:W3CDTF">2023-04-18T08:45:23Z</dcterms:modified>
</cp:coreProperties>
</file>